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9"/>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Safira March" charset="1" panose="02000503000000020003"/>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notesMasters/notesMaster1.xml" Type="http://schemas.openxmlformats.org/officeDocument/2006/relationships/notesMaster"/><Relationship Id="rId4" Target="theme/theme1.xml" Type="http://schemas.openxmlformats.org/officeDocument/2006/relationships/theme"/><Relationship Id="rId40" Target="theme/theme2.xml" Type="http://schemas.openxmlformats.org/officeDocument/2006/relationships/theme"/><Relationship Id="rId41" Target="notesSlides/notesSlide1.xml" Type="http://schemas.openxmlformats.org/officeDocument/2006/relationships/notesSlide"/><Relationship Id="rId42" Target="notesSlides/notesSlide2.xml" Type="http://schemas.openxmlformats.org/officeDocument/2006/relationships/notesSlide"/><Relationship Id="rId43" Target="notesSlides/notesSlide3.xml" Type="http://schemas.openxmlformats.org/officeDocument/2006/relationships/notesSlide"/><Relationship Id="rId44" Target="notesSlides/notesSlide4.xml" Type="http://schemas.openxmlformats.org/officeDocument/2006/relationships/notesSlide"/><Relationship Id="rId45" Target="notesSlides/notesSlide5.xml" Type="http://schemas.openxmlformats.org/officeDocument/2006/relationships/notesSlide"/><Relationship Id="rId46" Target="notesSlides/notesSlide6.xml" Type="http://schemas.openxmlformats.org/officeDocument/2006/relationships/notesSlide"/><Relationship Id="rId47" Target="notesSlides/notesSlide7.xml" Type="http://schemas.openxmlformats.org/officeDocument/2006/relationships/notesSlide"/><Relationship Id="rId48" Target="notesSlides/notesSlide8.xml" Type="http://schemas.openxmlformats.org/officeDocument/2006/relationships/notesSlide"/><Relationship Id="rId49" Target="notesSlides/notesSlide9.xml" Type="http://schemas.openxmlformats.org/officeDocument/2006/relationships/notesSlide"/><Relationship Id="rId5" Target="tableStyles.xml" Type="http://schemas.openxmlformats.org/officeDocument/2006/relationships/tableStyles"/><Relationship Id="rId50" Target="notesSlides/notesSlide10.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into the Executive Summary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darker dots on the left indicate lower citric acid and higher volatile acidity, which checks against our domain knowledge that states volatile acid results from the degradation of citric acid.</a:t>
            </a:r>
          </a:p>
          <a:p>
            <a:r>
              <a:rPr lang="en-US"/>
              <a:t/>
            </a:r>
          </a:p>
          <a:p>
            <a:r>
              <a:rPr lang="en-US"/>
              <a:t>These darker dots also correspond with the lighter dots on the right graph displaying the clustering results, indicating a relationship.</a:t>
            </a:r>
          </a:p>
          <a:p>
            <a:r>
              <a:rPr lang="en-US"/>
              <a:t/>
            </a:r>
          </a:p>
          <a:p>
            <a:r>
              <a:rPr lang="en-US"/>
              <a:t>We used this engineered feature in our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have the big idea which states that </a:t>
            </a:r>
          </a:p>
          <a:p>
            <a:r>
              <a:rPr lang="en-US"/>
              <a:t/>
            </a:r>
          </a:p>
          <a:p>
            <a:r>
              <a:rPr lang="en-US"/>
              <a:t>By using both clustering and classification modeling we can take the raw chemical makeup of wine and generate wine quality predictions similar to that of a trained sommelier.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top findings were that acidity, sodium and alcohol levels affect the quality of wine.</a:t>
            </a:r>
          </a:p>
          <a:p>
            <a:r>
              <a:rPr lang="en-US"/>
              <a:t/>
            </a:r>
          </a:p>
          <a:p>
            <a:r>
              <a:rPr lang="en-US"/>
              <a:t>We also found that the rating scale is actually 3 through 9, not 0 through 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goal of this project is to predict the quality of wine.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Recommendations we can dive deeper into later but for now, we need more data and we don't recommend business action at this time.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During our exploration phase we uncovered that acidity, alcohol, and sodium levels affect the quality rating.</a:t>
            </a:r>
          </a:p>
          <a:p>
            <a:r>
              <a:rPr lang="en-US"/>
              <a:t/>
            </a:r>
          </a:p>
          <a:p>
            <a:r>
              <a:rPr lang="en-US"/>
              <a:t>75% of the data is for white wine and 25% is for red wine and the pH lies between 2.7 and 4. </a:t>
            </a:r>
          </a:p>
          <a:p>
            <a:r>
              <a:rPr lang="en-US"/>
              <a:t/>
            </a:r>
          </a:p>
          <a:p>
            <a:r>
              <a:rPr lang="en-US"/>
              <a:t>For context, battery acid is a 1, vinegar is a 3, and tomato juice is a 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discovered that the quality rating does not go from 0 to 10 like originally thought.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quality range is actually 3-9.</a:t>
            </a:r>
          </a:p>
          <a:p>
            <a:r>
              <a:rPr lang="en-US"/>
              <a:t/>
            </a:r>
          </a:p>
          <a:p>
            <a:r>
              <a:rPr lang="en-US"/>
              <a:t>Wines with a quality of 3 have a count of 30 wines. </a:t>
            </a:r>
          </a:p>
          <a:p>
            <a:r>
              <a:rPr lang="en-US"/>
              <a:t/>
            </a:r>
          </a:p>
          <a:p>
            <a:r>
              <a:rPr lang="en-US"/>
              <a:t>Those with a quality of 9 have a count of 5 wines. </a:t>
            </a:r>
          </a:p>
          <a:p>
            <a:r>
              <a:rPr lang="en-US"/>
              <a:t/>
            </a:r>
          </a:p>
          <a:p>
            <a:r>
              <a:rPr lang="en-US"/>
              <a:t>The mean is 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learned that volatile acidity results from the degradation of citric acid. This type of acidity can give wine a more vinegar-like flavor. Since these columns are related, we engineered a feature using clustering called "acid."</a:t>
            </a:r>
          </a:p>
          <a:p>
            <a:r>
              <a:rPr lang="en-US"/>
              <a:t>The graph on the left is the actual data and the graph on the right shows the clustered data. While there aren't any clear clusters, it did help identify the relationship between acid-related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0" r="0" b="110"/>
          <a:stretch>
            <a:fillRect/>
          </a:stretch>
        </p:blipFill>
        <p:spPr>
          <a:xfrm flipH="false" flipV="false">
            <a:off x="0" y="0"/>
            <a:ext cx="18288000" cy="10287000"/>
          </a:xfrm>
          <a:prstGeom prst="rect">
            <a:avLst/>
          </a:prstGeom>
        </p:spPr>
      </p:pic>
      <p:grpSp>
        <p:nvGrpSpPr>
          <p:cNvPr name="Group 3" id="3"/>
          <p:cNvGrpSpPr/>
          <p:nvPr/>
        </p:nvGrpSpPr>
        <p:grpSpPr>
          <a:xfrm rot="0">
            <a:off x="1028700" y="3216641"/>
            <a:ext cx="16230600" cy="4468244"/>
            <a:chOff x="0" y="0"/>
            <a:chExt cx="21640800" cy="5957658"/>
          </a:xfrm>
        </p:grpSpPr>
        <p:sp>
          <p:nvSpPr>
            <p:cNvPr name="TextBox 4" id="4"/>
            <p:cNvSpPr txBox="true"/>
            <p:nvPr/>
          </p:nvSpPr>
          <p:spPr>
            <a:xfrm rot="0">
              <a:off x="0" y="-485775"/>
              <a:ext cx="21640800" cy="4940598"/>
            </a:xfrm>
            <a:prstGeom prst="rect">
              <a:avLst/>
            </a:prstGeom>
          </p:spPr>
          <p:txBody>
            <a:bodyPr anchor="t" rtlCol="false" tIns="0" lIns="0" bIns="0" rIns="0">
              <a:spAutoFit/>
            </a:bodyPr>
            <a:lstStyle/>
            <a:p>
              <a:pPr algn="ctr">
                <a:lnSpc>
                  <a:spcPts val="15751"/>
                </a:lnSpc>
              </a:pPr>
              <a:r>
                <a:rPr lang="en-US" sz="8799">
                  <a:solidFill>
                    <a:srgbClr val="FFFFFF"/>
                  </a:solidFill>
                  <a:latin typeface="Safira March"/>
                </a:rPr>
                <a:t>SOMMELIER</a:t>
              </a:r>
            </a:p>
            <a:p>
              <a:pPr algn="ctr">
                <a:lnSpc>
                  <a:spcPts val="15751"/>
                </a:lnSpc>
              </a:pPr>
              <a:r>
                <a:rPr lang="en-US" sz="8799">
                  <a:solidFill>
                    <a:srgbClr val="FFFFFF"/>
                  </a:solidFill>
                  <a:latin typeface="Safira March"/>
                </a:rPr>
                <a:t>SCIENCERS</a:t>
              </a:r>
            </a:p>
          </p:txBody>
        </p:sp>
        <p:sp>
          <p:nvSpPr>
            <p:cNvPr name="TextBox 5" id="5"/>
            <p:cNvSpPr txBox="true"/>
            <p:nvPr/>
          </p:nvSpPr>
          <p:spPr>
            <a:xfrm rot="0">
              <a:off x="0" y="5077124"/>
              <a:ext cx="21640800" cy="880534"/>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aleway"/>
                </a:rPr>
                <a:t>May 30, 2023</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190475" y="-3785273"/>
            <a:ext cx="11326739" cy="108878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829598">
            <a:off x="13158170" y="851138"/>
            <a:ext cx="11326739" cy="1088782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027039" y="2793389"/>
            <a:ext cx="8839815" cy="7189988"/>
          </a:xfrm>
          <a:prstGeom prst="rect">
            <a:avLst/>
          </a:prstGeom>
        </p:spPr>
      </p:pic>
      <p:sp>
        <p:nvSpPr>
          <p:cNvPr name="TextBox 5" id="5"/>
          <p:cNvSpPr txBox="true"/>
          <p:nvPr/>
        </p:nvSpPr>
        <p:spPr>
          <a:xfrm rot="0">
            <a:off x="1028700" y="786491"/>
            <a:ext cx="14773695" cy="1334769"/>
          </a:xfrm>
          <a:prstGeom prst="rect">
            <a:avLst/>
          </a:prstGeom>
        </p:spPr>
        <p:txBody>
          <a:bodyPr anchor="t" rtlCol="false" tIns="0" lIns="0" bIns="0" rIns="0">
            <a:spAutoFit/>
          </a:bodyPr>
          <a:lstStyle/>
          <a:p>
            <a:pPr marL="0" indent="0" lvl="0">
              <a:lnSpc>
                <a:spcPts val="11600"/>
              </a:lnSpc>
            </a:pPr>
            <a:r>
              <a:rPr lang="en-US" sz="5800">
                <a:solidFill>
                  <a:srgbClr val="FFFFFF"/>
                </a:solidFill>
                <a:latin typeface="Safira March"/>
              </a:rPr>
              <a:t>EXPLORATION FINDINGS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190475" y="-3785273"/>
            <a:ext cx="11326739" cy="108878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829598">
            <a:off x="13158170" y="851138"/>
            <a:ext cx="11326739" cy="10887828"/>
          </a:xfrm>
          <a:prstGeom prst="rect">
            <a:avLst/>
          </a:prstGeom>
        </p:spPr>
      </p:pic>
      <p:grpSp>
        <p:nvGrpSpPr>
          <p:cNvPr name="Group 4" id="4"/>
          <p:cNvGrpSpPr/>
          <p:nvPr/>
        </p:nvGrpSpPr>
        <p:grpSpPr>
          <a:xfrm rot="0">
            <a:off x="4027039" y="2793389"/>
            <a:ext cx="10233923" cy="7189988"/>
            <a:chOff x="0" y="0"/>
            <a:chExt cx="13645231" cy="9586650"/>
          </a:xfrm>
        </p:grpSpPr>
        <p:pic>
          <p:nvPicPr>
            <p:cNvPr name="Picture 5" id="5"/>
            <p:cNvPicPr>
              <a:picLocks noChangeAspect="true"/>
            </p:cNvPicPr>
            <p:nvPr/>
          </p:nvPicPr>
          <p:blipFill>
            <a:blip r:embed="rId4"/>
            <a:srcRect l="0" t="0" r="0" b="0"/>
            <a:stretch>
              <a:fillRect/>
            </a:stretch>
          </p:blipFill>
          <p:spPr>
            <a:xfrm flipH="false" flipV="false" rot="0">
              <a:off x="0" y="0"/>
              <a:ext cx="11786420" cy="9586650"/>
            </a:xfrm>
            <a:prstGeom prst="rect">
              <a:avLst/>
            </a:prstGeom>
          </p:spPr>
        </p:pic>
        <p:grpSp>
          <p:nvGrpSpPr>
            <p:cNvPr name="Group 6" id="6"/>
            <p:cNvGrpSpPr/>
            <p:nvPr/>
          </p:nvGrpSpPr>
          <p:grpSpPr>
            <a:xfrm rot="0">
              <a:off x="1111504" y="8654130"/>
              <a:ext cx="771392" cy="771392"/>
              <a:chOff x="0" y="0"/>
              <a:chExt cx="812800" cy="812800"/>
            </a:xfrm>
          </p:grpSpPr>
          <p:sp>
            <p:nvSpPr>
              <p:cNvPr name="Freeform 7" id="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66675">
                <a:solidFill>
                  <a:srgbClr val="FA643F"/>
                </a:solidFill>
              </a:ln>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10680275" y="8654130"/>
              <a:ext cx="771392" cy="771392"/>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66675">
                <a:solidFill>
                  <a:srgbClr val="FA643F"/>
                </a:solidFill>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940"/>
                  </a:lnSpc>
                </a:pPr>
              </a:p>
            </p:txBody>
          </p:sp>
        </p:grpSp>
        <p:pic>
          <p:nvPicPr>
            <p:cNvPr name="Picture 12" id="12"/>
            <p:cNvPicPr>
              <a:picLocks noChangeAspect="true"/>
            </p:cNvPicPr>
            <p:nvPr/>
          </p:nvPicPr>
          <p:blipFill>
            <a:blip r:embed="rId5"/>
            <a:srcRect l="0" t="0" r="0" b="0"/>
            <a:stretch>
              <a:fillRect/>
            </a:stretch>
          </p:blipFill>
          <p:spPr>
            <a:xfrm flipH="false" flipV="false" rot="0">
              <a:off x="10680275" y="1804800"/>
              <a:ext cx="2964956" cy="4164264"/>
            </a:xfrm>
            <a:prstGeom prst="rect">
              <a:avLst/>
            </a:prstGeom>
          </p:spPr>
        </p:pic>
        <p:grpSp>
          <p:nvGrpSpPr>
            <p:cNvPr name="Group 13" id="13"/>
            <p:cNvGrpSpPr/>
            <p:nvPr/>
          </p:nvGrpSpPr>
          <p:grpSpPr>
            <a:xfrm rot="0">
              <a:off x="10680275" y="1683954"/>
              <a:ext cx="2964956" cy="952661"/>
              <a:chOff x="0" y="0"/>
              <a:chExt cx="3124114" cy="1003800"/>
            </a:xfrm>
          </p:grpSpPr>
          <p:sp>
            <p:nvSpPr>
              <p:cNvPr name="Freeform 14" id="14"/>
              <p:cNvSpPr/>
              <p:nvPr/>
            </p:nvSpPr>
            <p:spPr>
              <a:xfrm flipH="false" flipV="false">
                <a:off x="1062397" y="0"/>
                <a:ext cx="999320" cy="1003800"/>
              </a:xfrm>
              <a:custGeom>
                <a:avLst/>
                <a:gdLst/>
                <a:ahLst/>
                <a:cxnLst/>
                <a:rect r="r" b="b" t="t" l="l"/>
                <a:pathLst>
                  <a:path h="1003800" w="999320">
                    <a:moveTo>
                      <a:pt x="499660" y="0"/>
                    </a:moveTo>
                    <a:lnTo>
                      <a:pt x="499660" y="0"/>
                    </a:lnTo>
                    <a:cubicBezTo>
                      <a:pt x="775975" y="1236"/>
                      <a:pt x="999320" y="225582"/>
                      <a:pt x="999320" y="501900"/>
                    </a:cubicBezTo>
                    <a:cubicBezTo>
                      <a:pt x="999320" y="778218"/>
                      <a:pt x="775975" y="1002564"/>
                      <a:pt x="499660" y="1003800"/>
                    </a:cubicBezTo>
                    <a:cubicBezTo>
                      <a:pt x="223344" y="1002564"/>
                      <a:pt x="0" y="778218"/>
                      <a:pt x="0" y="501900"/>
                    </a:cubicBezTo>
                    <a:cubicBezTo>
                      <a:pt x="0" y="225582"/>
                      <a:pt x="223344" y="1236"/>
                      <a:pt x="499660" y="0"/>
                    </a:cubicBezTo>
                    <a:close/>
                  </a:path>
                </a:pathLst>
              </a:custGeom>
              <a:solidFill>
                <a:srgbClr val="000000">
                  <a:alpha val="0"/>
                </a:srgbClr>
              </a:solidFill>
              <a:ln w="66675">
                <a:solidFill>
                  <a:srgbClr val="FA643F"/>
                </a:solidFill>
              </a:ln>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10680275" y="5159322"/>
              <a:ext cx="2964956" cy="952661"/>
              <a:chOff x="0" y="0"/>
              <a:chExt cx="3124114" cy="1003800"/>
            </a:xfrm>
          </p:grpSpPr>
          <p:sp>
            <p:nvSpPr>
              <p:cNvPr name="Freeform 17" id="17"/>
              <p:cNvSpPr/>
              <p:nvPr/>
            </p:nvSpPr>
            <p:spPr>
              <a:xfrm flipH="false" flipV="false">
                <a:off x="1062397" y="0"/>
                <a:ext cx="999320" cy="1003800"/>
              </a:xfrm>
              <a:custGeom>
                <a:avLst/>
                <a:gdLst/>
                <a:ahLst/>
                <a:cxnLst/>
                <a:rect r="r" b="b" t="t" l="l"/>
                <a:pathLst>
                  <a:path h="1003800" w="999320">
                    <a:moveTo>
                      <a:pt x="499660" y="0"/>
                    </a:moveTo>
                    <a:lnTo>
                      <a:pt x="499660" y="0"/>
                    </a:lnTo>
                    <a:cubicBezTo>
                      <a:pt x="775975" y="1236"/>
                      <a:pt x="999320" y="225582"/>
                      <a:pt x="999320" y="501900"/>
                    </a:cubicBezTo>
                    <a:cubicBezTo>
                      <a:pt x="999320" y="778218"/>
                      <a:pt x="775975" y="1002564"/>
                      <a:pt x="499660" y="1003800"/>
                    </a:cubicBezTo>
                    <a:cubicBezTo>
                      <a:pt x="223344" y="1002564"/>
                      <a:pt x="0" y="778218"/>
                      <a:pt x="0" y="501900"/>
                    </a:cubicBezTo>
                    <a:cubicBezTo>
                      <a:pt x="0" y="225582"/>
                      <a:pt x="223344" y="1236"/>
                      <a:pt x="499660" y="0"/>
                    </a:cubicBezTo>
                    <a:close/>
                  </a:path>
                </a:pathLst>
              </a:custGeom>
              <a:solidFill>
                <a:srgbClr val="000000">
                  <a:alpha val="0"/>
                </a:srgbClr>
              </a:solidFill>
              <a:ln w="66675">
                <a:solidFill>
                  <a:srgbClr val="FA643F"/>
                </a:solidFill>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940"/>
                  </a:lnSpc>
                </a:pPr>
              </a:p>
            </p:txBody>
          </p:sp>
        </p:grpSp>
      </p:grpSp>
      <p:sp>
        <p:nvSpPr>
          <p:cNvPr name="TextBox 19" id="19"/>
          <p:cNvSpPr txBox="true"/>
          <p:nvPr/>
        </p:nvSpPr>
        <p:spPr>
          <a:xfrm rot="0">
            <a:off x="1028700" y="786491"/>
            <a:ext cx="14773695" cy="1334769"/>
          </a:xfrm>
          <a:prstGeom prst="rect">
            <a:avLst/>
          </a:prstGeom>
        </p:spPr>
        <p:txBody>
          <a:bodyPr anchor="t" rtlCol="false" tIns="0" lIns="0" bIns="0" rIns="0">
            <a:spAutoFit/>
          </a:bodyPr>
          <a:lstStyle/>
          <a:p>
            <a:pPr marL="0" indent="0" lvl="0">
              <a:lnSpc>
                <a:spcPts val="11600"/>
              </a:lnSpc>
            </a:pPr>
            <a:r>
              <a:rPr lang="en-US" sz="5800">
                <a:solidFill>
                  <a:srgbClr val="FFFFFF"/>
                </a:solidFill>
                <a:latin typeface="Safira March"/>
              </a:rPr>
              <a:t>EXPLORATION FINDINGS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10" r="0" b="11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330464"/>
            <a:ext cx="10989304" cy="7319914"/>
          </a:xfrm>
          <a:prstGeom prst="rect">
            <a:avLst/>
          </a:prstGeom>
        </p:spPr>
      </p:pic>
      <p:sp>
        <p:nvSpPr>
          <p:cNvPr name="TextBox 4" id="4"/>
          <p:cNvSpPr txBox="true"/>
          <p:nvPr/>
        </p:nvSpPr>
        <p:spPr>
          <a:xfrm rot="0">
            <a:off x="1028700" y="786491"/>
            <a:ext cx="14773695" cy="1334769"/>
          </a:xfrm>
          <a:prstGeom prst="rect">
            <a:avLst/>
          </a:prstGeom>
        </p:spPr>
        <p:txBody>
          <a:bodyPr anchor="t" rtlCol="false" tIns="0" lIns="0" bIns="0" rIns="0">
            <a:spAutoFit/>
          </a:bodyPr>
          <a:lstStyle/>
          <a:p>
            <a:pPr marL="0" indent="0" lvl="0">
              <a:lnSpc>
                <a:spcPts val="11600"/>
              </a:lnSpc>
            </a:pPr>
            <a:r>
              <a:rPr lang="en-US" sz="5800">
                <a:solidFill>
                  <a:srgbClr val="FFFFFF"/>
                </a:solidFill>
                <a:latin typeface="Safira March"/>
              </a:rPr>
              <a:t>CLUSTERING FINDINGS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10" r="0" b="110"/>
          <a:stretch>
            <a:fillRect/>
          </a:stretch>
        </p:blipFill>
        <p:spPr>
          <a:xfrm flipH="false" flipV="false">
            <a:off x="0" y="0"/>
            <a:ext cx="18288000" cy="10287000"/>
          </a:xfrm>
          <a:prstGeom prst="rect">
            <a:avLst/>
          </a:prstGeom>
        </p:spPr>
      </p:pic>
      <p:sp>
        <p:nvSpPr>
          <p:cNvPr name="TextBox 3" id="3"/>
          <p:cNvSpPr txBox="true"/>
          <p:nvPr/>
        </p:nvSpPr>
        <p:spPr>
          <a:xfrm rot="0">
            <a:off x="1028700" y="786491"/>
            <a:ext cx="14773695" cy="1334769"/>
          </a:xfrm>
          <a:prstGeom prst="rect">
            <a:avLst/>
          </a:prstGeom>
        </p:spPr>
        <p:txBody>
          <a:bodyPr anchor="t" rtlCol="false" tIns="0" lIns="0" bIns="0" rIns="0">
            <a:spAutoFit/>
          </a:bodyPr>
          <a:lstStyle/>
          <a:p>
            <a:pPr marL="0" indent="0" lvl="0">
              <a:lnSpc>
                <a:spcPts val="11600"/>
              </a:lnSpc>
            </a:pPr>
            <a:r>
              <a:rPr lang="en-US" sz="5800">
                <a:solidFill>
                  <a:srgbClr val="FFFFFF"/>
                </a:solidFill>
                <a:latin typeface="Safira March"/>
              </a:rPr>
              <a:t>CLUSTERING FINDINGS</a:t>
            </a:r>
          </a:p>
        </p:txBody>
      </p:sp>
      <p:grpSp>
        <p:nvGrpSpPr>
          <p:cNvPr name="Group 4" id="4"/>
          <p:cNvGrpSpPr/>
          <p:nvPr/>
        </p:nvGrpSpPr>
        <p:grpSpPr>
          <a:xfrm rot="0">
            <a:off x="1028700" y="2331135"/>
            <a:ext cx="10989304" cy="7319914"/>
            <a:chOff x="0" y="0"/>
            <a:chExt cx="14652406" cy="9759886"/>
          </a:xfrm>
        </p:grpSpPr>
        <p:pic>
          <p:nvPicPr>
            <p:cNvPr name="Picture 5" id="5"/>
            <p:cNvPicPr>
              <a:picLocks noChangeAspect="true"/>
            </p:cNvPicPr>
            <p:nvPr/>
          </p:nvPicPr>
          <p:blipFill>
            <a:blip r:embed="rId4"/>
            <a:srcRect l="0" t="0" r="0" b="0"/>
            <a:stretch>
              <a:fillRect/>
            </a:stretch>
          </p:blipFill>
          <p:spPr>
            <a:xfrm flipH="false" flipV="false" rot="0">
              <a:off x="0" y="0"/>
              <a:ext cx="14652406" cy="9759886"/>
            </a:xfrm>
            <a:prstGeom prst="rect">
              <a:avLst/>
            </a:prstGeom>
          </p:spPr>
        </p:pic>
        <p:grpSp>
          <p:nvGrpSpPr>
            <p:cNvPr name="Group 6" id="6"/>
            <p:cNvGrpSpPr/>
            <p:nvPr/>
          </p:nvGrpSpPr>
          <p:grpSpPr>
            <a:xfrm rot="0">
              <a:off x="575947" y="2867860"/>
              <a:ext cx="4024165" cy="4024165"/>
              <a:chOff x="0" y="0"/>
              <a:chExt cx="812800" cy="812800"/>
            </a:xfrm>
          </p:grpSpPr>
          <p:sp>
            <p:nvSpPr>
              <p:cNvPr name="Freeform 7" id="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52400">
                <a:solidFill>
                  <a:srgbClr val="FA643F">
                    <a:alpha val="72941"/>
                  </a:srgbClr>
                </a:solidFill>
              </a:ln>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8170899" y="2867860"/>
              <a:ext cx="4024165" cy="4024165"/>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52400">
                <a:solidFill>
                  <a:srgbClr val="FA643F">
                    <a:alpha val="72941"/>
                  </a:srgbClr>
                </a:solidFill>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940"/>
                  </a:lnSpc>
                </a:pPr>
              </a:p>
            </p:txBody>
          </p:sp>
        </p:grpSp>
      </p:grpSp>
      <p:sp>
        <p:nvSpPr>
          <p:cNvPr name="TextBox 12" id="12"/>
          <p:cNvSpPr txBox="true"/>
          <p:nvPr/>
        </p:nvSpPr>
        <p:spPr>
          <a:xfrm rot="0">
            <a:off x="12018004" y="3473318"/>
            <a:ext cx="5520394" cy="4949825"/>
          </a:xfrm>
          <a:prstGeom prst="rect">
            <a:avLst/>
          </a:prstGeom>
        </p:spPr>
        <p:txBody>
          <a:bodyPr anchor="t" rtlCol="false" tIns="0" lIns="0" bIns="0" rIns="0">
            <a:spAutoFit/>
          </a:bodyPr>
          <a:lstStyle/>
          <a:p>
            <a:pPr algn="ctr" marL="755651" indent="-377825" lvl="1">
              <a:lnSpc>
                <a:spcPts val="4900"/>
              </a:lnSpc>
              <a:buFont typeface="Arial"/>
              <a:buChar char="•"/>
            </a:pPr>
            <a:r>
              <a:rPr lang="en-US" sz="3500">
                <a:solidFill>
                  <a:srgbClr val="FFFFFF"/>
                </a:solidFill>
                <a:latin typeface="Raleway"/>
              </a:rPr>
              <a:t>Volatile acidity results from the degradation of citric acid</a:t>
            </a:r>
          </a:p>
          <a:p>
            <a:pPr algn="ctr">
              <a:lnSpc>
                <a:spcPts val="4900"/>
              </a:lnSpc>
            </a:pPr>
          </a:p>
          <a:p>
            <a:pPr algn="ctr" marL="755651" indent="-377825" lvl="1">
              <a:lnSpc>
                <a:spcPts val="4900"/>
              </a:lnSpc>
              <a:buFont typeface="Arial"/>
              <a:buChar char="•"/>
            </a:pPr>
            <a:r>
              <a:rPr lang="en-US" sz="3500">
                <a:solidFill>
                  <a:srgbClr val="FFFFFF"/>
                </a:solidFill>
                <a:latin typeface="Raleway"/>
              </a:rPr>
              <a:t>The actual relationship and the clustered relationship created the feature "Acid"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119303">
            <a:off x="-2486012" y="7153650"/>
            <a:ext cx="10160000" cy="8229600"/>
          </a:xfrm>
          <a:prstGeom prst="rect">
            <a:avLst/>
          </a:prstGeom>
        </p:spPr>
      </p:pic>
      <p:sp>
        <p:nvSpPr>
          <p:cNvPr name="TextBox 3" id="3"/>
          <p:cNvSpPr txBox="true"/>
          <p:nvPr/>
        </p:nvSpPr>
        <p:spPr>
          <a:xfrm rot="0">
            <a:off x="1028700" y="2682041"/>
            <a:ext cx="16230600" cy="4265930"/>
          </a:xfrm>
          <a:prstGeom prst="rect">
            <a:avLst/>
          </a:prstGeom>
        </p:spPr>
        <p:txBody>
          <a:bodyPr anchor="t" rtlCol="false" tIns="0" lIns="0" bIns="0" rIns="0">
            <a:spAutoFit/>
          </a:bodyPr>
          <a:lstStyle/>
          <a:p>
            <a:pPr>
              <a:lnSpc>
                <a:spcPts val="5599"/>
              </a:lnSpc>
            </a:pPr>
            <a:r>
              <a:rPr lang="en-US" sz="3999">
                <a:solidFill>
                  <a:srgbClr val="FFFFFF"/>
                </a:solidFill>
                <a:latin typeface="Raleway"/>
              </a:rPr>
              <a:t>Several classification and regression models were validated and the random forest classification model at a depth of 8 was the best performing model</a:t>
            </a:r>
          </a:p>
          <a:p>
            <a:pPr>
              <a:lnSpc>
                <a:spcPts val="5599"/>
              </a:lnSpc>
            </a:pPr>
          </a:p>
          <a:p>
            <a:pPr>
              <a:lnSpc>
                <a:spcPts val="5599"/>
              </a:lnSpc>
            </a:pPr>
            <a:r>
              <a:rPr lang="en-US" sz="3999">
                <a:solidFill>
                  <a:srgbClr val="FFFFFF"/>
                </a:solidFill>
                <a:latin typeface="Raleway"/>
              </a:rPr>
              <a:t>The model beat the baseline of 44% with a accuracy score of 59%</a:t>
            </a:r>
          </a:p>
          <a:p>
            <a:pPr marL="0" indent="0" lvl="0">
              <a:lnSpc>
                <a:spcPts val="2940"/>
              </a:lnSpc>
              <a:spcBef>
                <a:spcPct val="0"/>
              </a:spcBef>
            </a:pPr>
          </a:p>
          <a:p>
            <a:pPr marL="0" indent="0" lvl="0">
              <a:lnSpc>
                <a:spcPts val="2940"/>
              </a:lnSpc>
              <a:spcBef>
                <a:spcPct val="0"/>
              </a:spcBef>
            </a:pPr>
          </a:p>
        </p:txBody>
      </p:sp>
      <p:sp>
        <p:nvSpPr>
          <p:cNvPr name="TextBox 4" id="4"/>
          <p:cNvSpPr txBox="true"/>
          <p:nvPr/>
        </p:nvSpPr>
        <p:spPr>
          <a:xfrm rot="0">
            <a:off x="1028700" y="815066"/>
            <a:ext cx="14773695" cy="1278890"/>
          </a:xfrm>
          <a:prstGeom prst="rect">
            <a:avLst/>
          </a:prstGeom>
        </p:spPr>
        <p:txBody>
          <a:bodyPr anchor="t" rtlCol="false" tIns="0" lIns="0" bIns="0" rIns="0">
            <a:spAutoFit/>
          </a:bodyPr>
          <a:lstStyle/>
          <a:p>
            <a:pPr marL="0" indent="0" lvl="0">
              <a:lnSpc>
                <a:spcPts val="11200"/>
              </a:lnSpc>
            </a:pPr>
            <a:r>
              <a:rPr lang="en-US" sz="5600">
                <a:solidFill>
                  <a:srgbClr val="FFFFFF"/>
                </a:solidFill>
                <a:latin typeface="Safira March"/>
              </a:rPr>
              <a:t>MODELING KEY FINDINGS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738984">
            <a:off x="12855525" y="-3086100"/>
            <a:ext cx="8044434"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252074">
            <a:off x="-8107609" y="3256497"/>
            <a:ext cx="15891343" cy="1607215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57018" y="2612026"/>
            <a:ext cx="14158823" cy="7475088"/>
          </a:xfrm>
          <a:prstGeom prst="rect">
            <a:avLst/>
          </a:prstGeom>
        </p:spPr>
      </p:pic>
      <p:sp>
        <p:nvSpPr>
          <p:cNvPr name="TextBox 5" id="5"/>
          <p:cNvSpPr txBox="true"/>
          <p:nvPr/>
        </p:nvSpPr>
        <p:spPr>
          <a:xfrm rot="0">
            <a:off x="9139238" y="349824"/>
            <a:ext cx="9525" cy="1566544"/>
          </a:xfrm>
          <a:prstGeom prst="rect">
            <a:avLst/>
          </a:prstGeom>
        </p:spPr>
        <p:txBody>
          <a:bodyPr anchor="t" rtlCol="false" tIns="0" lIns="0" bIns="0" rIns="0">
            <a:spAutoFit/>
          </a:bodyPr>
          <a:lstStyle/>
          <a:p>
            <a:pPr algn="ctr">
              <a:lnSpc>
                <a:spcPts val="12880"/>
              </a:lnSpc>
            </a:pPr>
          </a:p>
        </p:txBody>
      </p:sp>
      <p:sp>
        <p:nvSpPr>
          <p:cNvPr name="TextBox 6" id="6"/>
          <p:cNvSpPr txBox="true"/>
          <p:nvPr/>
        </p:nvSpPr>
        <p:spPr>
          <a:xfrm rot="0">
            <a:off x="3546277" y="945453"/>
            <a:ext cx="11185922" cy="913130"/>
          </a:xfrm>
          <a:prstGeom prst="rect">
            <a:avLst/>
          </a:prstGeom>
        </p:spPr>
        <p:txBody>
          <a:bodyPr anchor="t" rtlCol="false" tIns="0" lIns="0" bIns="0" rIns="0">
            <a:spAutoFit/>
          </a:bodyPr>
          <a:lstStyle/>
          <a:p>
            <a:pPr algn="ctr">
              <a:lnSpc>
                <a:spcPts val="7420"/>
              </a:lnSpc>
              <a:spcBef>
                <a:spcPct val="0"/>
              </a:spcBef>
            </a:pPr>
            <a:r>
              <a:rPr lang="en-US" sz="5300">
                <a:solidFill>
                  <a:srgbClr val="FFFFFF"/>
                </a:solidFill>
                <a:latin typeface="Safira March"/>
              </a:rPr>
              <a:t>MODELING FINDINGS</a:t>
            </a:r>
          </a:p>
        </p:txBody>
      </p:sp>
      <p:sp>
        <p:nvSpPr>
          <p:cNvPr name="TextBox 7" id="7"/>
          <p:cNvSpPr txBox="true"/>
          <p:nvPr/>
        </p:nvSpPr>
        <p:spPr>
          <a:xfrm rot="0">
            <a:off x="14732198" y="2545351"/>
            <a:ext cx="3436739" cy="7175026"/>
          </a:xfrm>
          <a:prstGeom prst="rect">
            <a:avLst/>
          </a:prstGeom>
        </p:spPr>
        <p:txBody>
          <a:bodyPr anchor="t" rtlCol="false" tIns="0" lIns="0" bIns="0" rIns="0">
            <a:spAutoFit/>
          </a:bodyPr>
          <a:lstStyle/>
          <a:p>
            <a:pPr>
              <a:lnSpc>
                <a:spcPts val="4200"/>
              </a:lnSpc>
            </a:pPr>
            <a:r>
              <a:rPr lang="en-US" sz="3000">
                <a:solidFill>
                  <a:srgbClr val="FFFFFF"/>
                </a:solidFill>
                <a:latin typeface="Raleway"/>
              </a:rPr>
              <a:t>Random forest Model with no clusters</a:t>
            </a:r>
          </a:p>
          <a:p>
            <a:pPr>
              <a:lnSpc>
                <a:spcPts val="4200"/>
              </a:lnSpc>
            </a:pPr>
            <a:r>
              <a:rPr lang="en-US" sz="3000">
                <a:solidFill>
                  <a:srgbClr val="FFFFFF"/>
                </a:solidFill>
                <a:latin typeface="Raleway"/>
              </a:rPr>
              <a:t>Baseline: 44%</a:t>
            </a:r>
          </a:p>
          <a:p>
            <a:pPr>
              <a:lnSpc>
                <a:spcPts val="4200"/>
              </a:lnSpc>
            </a:pPr>
            <a:r>
              <a:rPr lang="en-US" sz="3000">
                <a:solidFill>
                  <a:srgbClr val="FFFFFF"/>
                </a:solidFill>
                <a:latin typeface="Raleway"/>
              </a:rPr>
              <a:t>Test Accuracy: 59%                 </a:t>
            </a:r>
          </a:p>
          <a:p>
            <a:pPr>
              <a:lnSpc>
                <a:spcPts val="4200"/>
              </a:lnSpc>
            </a:pPr>
            <a:r>
              <a:rPr lang="en-US" sz="3000">
                <a:solidFill>
                  <a:srgbClr val="FFFFFF"/>
                </a:solidFill>
                <a:latin typeface="Raleway"/>
              </a:rPr>
              <a:t>Test Precision:   </a:t>
            </a:r>
          </a:p>
          <a:p>
            <a:pPr>
              <a:lnSpc>
                <a:spcPts val="4200"/>
              </a:lnSpc>
            </a:pPr>
            <a:r>
              <a:rPr lang="en-US" sz="3000">
                <a:solidFill>
                  <a:srgbClr val="FFFFFF"/>
                </a:solidFill>
                <a:latin typeface="Raleway"/>
              </a:rPr>
              <a:t>3: 0%   </a:t>
            </a:r>
          </a:p>
          <a:p>
            <a:pPr>
              <a:lnSpc>
                <a:spcPts val="4200"/>
              </a:lnSpc>
            </a:pPr>
            <a:r>
              <a:rPr lang="en-US" sz="3000">
                <a:solidFill>
                  <a:srgbClr val="FFFFFF"/>
                </a:solidFill>
                <a:latin typeface="Raleway"/>
              </a:rPr>
              <a:t>4: 50%    </a:t>
            </a:r>
          </a:p>
          <a:p>
            <a:pPr>
              <a:lnSpc>
                <a:spcPts val="4200"/>
              </a:lnSpc>
            </a:pPr>
            <a:r>
              <a:rPr lang="en-US" sz="3000">
                <a:solidFill>
                  <a:srgbClr val="FFFFFF"/>
                </a:solidFill>
                <a:latin typeface="Raleway"/>
              </a:rPr>
              <a:t>5: 63%  </a:t>
            </a:r>
          </a:p>
          <a:p>
            <a:pPr>
              <a:lnSpc>
                <a:spcPts val="4200"/>
              </a:lnSpc>
            </a:pPr>
            <a:r>
              <a:rPr lang="en-US" sz="3000">
                <a:solidFill>
                  <a:srgbClr val="FFFFFF"/>
                </a:solidFill>
                <a:latin typeface="Raleway"/>
              </a:rPr>
              <a:t>6: 55%    </a:t>
            </a:r>
          </a:p>
          <a:p>
            <a:pPr>
              <a:lnSpc>
                <a:spcPts val="4200"/>
              </a:lnSpc>
            </a:pPr>
            <a:r>
              <a:rPr lang="en-US" sz="3000">
                <a:solidFill>
                  <a:srgbClr val="FFFFFF"/>
                </a:solidFill>
                <a:latin typeface="Raleway"/>
              </a:rPr>
              <a:t>7: 66%</a:t>
            </a:r>
          </a:p>
          <a:p>
            <a:pPr>
              <a:lnSpc>
                <a:spcPts val="4200"/>
              </a:lnSpc>
            </a:pPr>
            <a:r>
              <a:rPr lang="en-US" sz="3000">
                <a:solidFill>
                  <a:srgbClr val="FFFFFF"/>
                </a:solidFill>
                <a:latin typeface="Raleway"/>
              </a:rPr>
              <a:t>8: 0%</a:t>
            </a:r>
          </a:p>
          <a:p>
            <a:pPr>
              <a:lnSpc>
                <a:spcPts val="4200"/>
              </a:lnSpc>
            </a:pPr>
            <a:r>
              <a:rPr lang="en-US" sz="3000">
                <a:solidFill>
                  <a:srgbClr val="FFFFFF"/>
                </a:solidFill>
                <a:latin typeface="Raleway"/>
              </a:rPr>
              <a:t>9: 0%</a:t>
            </a:r>
          </a:p>
          <a:p>
            <a:pPr>
              <a:lnSpc>
                <a:spcPts val="180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738984">
            <a:off x="12855525" y="-3086100"/>
            <a:ext cx="8044434"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252074">
            <a:off x="-8107609" y="3256497"/>
            <a:ext cx="15891343" cy="1607215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23894" y="2616379"/>
            <a:ext cx="14136518" cy="7463313"/>
          </a:xfrm>
          <a:prstGeom prst="rect">
            <a:avLst/>
          </a:prstGeom>
        </p:spPr>
      </p:pic>
      <p:sp>
        <p:nvSpPr>
          <p:cNvPr name="TextBox 5" id="5"/>
          <p:cNvSpPr txBox="true"/>
          <p:nvPr/>
        </p:nvSpPr>
        <p:spPr>
          <a:xfrm rot="0">
            <a:off x="9139238" y="349824"/>
            <a:ext cx="9525" cy="1566544"/>
          </a:xfrm>
          <a:prstGeom prst="rect">
            <a:avLst/>
          </a:prstGeom>
        </p:spPr>
        <p:txBody>
          <a:bodyPr anchor="t" rtlCol="false" tIns="0" lIns="0" bIns="0" rIns="0">
            <a:spAutoFit/>
          </a:bodyPr>
          <a:lstStyle/>
          <a:p>
            <a:pPr algn="ctr">
              <a:lnSpc>
                <a:spcPts val="12880"/>
              </a:lnSpc>
            </a:pPr>
          </a:p>
        </p:txBody>
      </p:sp>
      <p:sp>
        <p:nvSpPr>
          <p:cNvPr name="TextBox 6" id="6"/>
          <p:cNvSpPr txBox="true"/>
          <p:nvPr/>
        </p:nvSpPr>
        <p:spPr>
          <a:xfrm rot="0">
            <a:off x="3546277" y="945453"/>
            <a:ext cx="11185922" cy="913130"/>
          </a:xfrm>
          <a:prstGeom prst="rect">
            <a:avLst/>
          </a:prstGeom>
        </p:spPr>
        <p:txBody>
          <a:bodyPr anchor="t" rtlCol="false" tIns="0" lIns="0" bIns="0" rIns="0">
            <a:spAutoFit/>
          </a:bodyPr>
          <a:lstStyle/>
          <a:p>
            <a:pPr algn="ctr">
              <a:lnSpc>
                <a:spcPts val="7420"/>
              </a:lnSpc>
              <a:spcBef>
                <a:spcPct val="0"/>
              </a:spcBef>
            </a:pPr>
            <a:r>
              <a:rPr lang="en-US" sz="5300">
                <a:solidFill>
                  <a:srgbClr val="FFFFFF"/>
                </a:solidFill>
                <a:latin typeface="Safira March"/>
              </a:rPr>
              <a:t>MODELING FINDINGS</a:t>
            </a:r>
          </a:p>
        </p:txBody>
      </p:sp>
      <p:sp>
        <p:nvSpPr>
          <p:cNvPr name="TextBox 7" id="7"/>
          <p:cNvSpPr txBox="true"/>
          <p:nvPr/>
        </p:nvSpPr>
        <p:spPr>
          <a:xfrm rot="0">
            <a:off x="14732198" y="2761790"/>
            <a:ext cx="3436739" cy="7175026"/>
          </a:xfrm>
          <a:prstGeom prst="rect">
            <a:avLst/>
          </a:prstGeom>
        </p:spPr>
        <p:txBody>
          <a:bodyPr anchor="t" rtlCol="false" tIns="0" lIns="0" bIns="0" rIns="0">
            <a:spAutoFit/>
          </a:bodyPr>
          <a:lstStyle/>
          <a:p>
            <a:pPr>
              <a:lnSpc>
                <a:spcPts val="4200"/>
              </a:lnSpc>
            </a:pPr>
            <a:r>
              <a:rPr lang="en-US" sz="3000">
                <a:solidFill>
                  <a:srgbClr val="FFFFFF"/>
                </a:solidFill>
                <a:latin typeface="Raleway"/>
              </a:rPr>
              <a:t>Random Forest with clusters</a:t>
            </a:r>
          </a:p>
          <a:p>
            <a:pPr>
              <a:lnSpc>
                <a:spcPts val="4200"/>
              </a:lnSpc>
            </a:pPr>
            <a:r>
              <a:rPr lang="en-US" sz="3000">
                <a:solidFill>
                  <a:srgbClr val="FFFFFF"/>
                </a:solidFill>
                <a:latin typeface="Raleway"/>
              </a:rPr>
              <a:t>Baseline: 44%</a:t>
            </a:r>
          </a:p>
          <a:p>
            <a:pPr>
              <a:lnSpc>
                <a:spcPts val="4200"/>
              </a:lnSpc>
            </a:pPr>
            <a:r>
              <a:rPr lang="en-US" sz="3000">
                <a:solidFill>
                  <a:srgbClr val="FFFFFF"/>
                </a:solidFill>
                <a:latin typeface="Raleway"/>
              </a:rPr>
              <a:t>Test Accuracy: 59%</a:t>
            </a:r>
          </a:p>
          <a:p>
            <a:pPr>
              <a:lnSpc>
                <a:spcPts val="4200"/>
              </a:lnSpc>
            </a:pPr>
            <a:r>
              <a:rPr lang="en-US" sz="3000">
                <a:solidFill>
                  <a:srgbClr val="FFFFFF"/>
                </a:solidFill>
                <a:latin typeface="Raleway"/>
              </a:rPr>
              <a:t>Test Precision: </a:t>
            </a:r>
          </a:p>
          <a:p>
            <a:pPr>
              <a:lnSpc>
                <a:spcPts val="4200"/>
              </a:lnSpc>
            </a:pPr>
            <a:r>
              <a:rPr lang="en-US" sz="3000">
                <a:solidFill>
                  <a:srgbClr val="FFFFFF"/>
                </a:solidFill>
                <a:latin typeface="Raleway"/>
              </a:rPr>
              <a:t>3: 0%</a:t>
            </a:r>
          </a:p>
          <a:p>
            <a:pPr>
              <a:lnSpc>
                <a:spcPts val="4200"/>
              </a:lnSpc>
            </a:pPr>
            <a:r>
              <a:rPr lang="en-US" sz="3000">
                <a:solidFill>
                  <a:srgbClr val="FFFFFF"/>
                </a:solidFill>
                <a:latin typeface="Raleway"/>
              </a:rPr>
              <a:t>4: 0%</a:t>
            </a:r>
          </a:p>
          <a:p>
            <a:pPr>
              <a:lnSpc>
                <a:spcPts val="4200"/>
              </a:lnSpc>
            </a:pPr>
            <a:r>
              <a:rPr lang="en-US" sz="3000">
                <a:solidFill>
                  <a:srgbClr val="FFFFFF"/>
                </a:solidFill>
                <a:latin typeface="Raleway"/>
              </a:rPr>
              <a:t>5: 64%</a:t>
            </a:r>
          </a:p>
          <a:p>
            <a:pPr>
              <a:lnSpc>
                <a:spcPts val="4200"/>
              </a:lnSpc>
            </a:pPr>
            <a:r>
              <a:rPr lang="en-US" sz="3000">
                <a:solidFill>
                  <a:srgbClr val="FFFFFF"/>
                </a:solidFill>
                <a:latin typeface="Raleway"/>
              </a:rPr>
              <a:t>6: 56%</a:t>
            </a:r>
          </a:p>
          <a:p>
            <a:pPr>
              <a:lnSpc>
                <a:spcPts val="4200"/>
              </a:lnSpc>
            </a:pPr>
            <a:r>
              <a:rPr lang="en-US" sz="3000">
                <a:solidFill>
                  <a:srgbClr val="FFFFFF"/>
                </a:solidFill>
                <a:latin typeface="Raleway"/>
              </a:rPr>
              <a:t>7: 62%</a:t>
            </a:r>
          </a:p>
          <a:p>
            <a:pPr>
              <a:lnSpc>
                <a:spcPts val="4200"/>
              </a:lnSpc>
            </a:pPr>
            <a:r>
              <a:rPr lang="en-US" sz="3000">
                <a:solidFill>
                  <a:srgbClr val="FFFFFF"/>
                </a:solidFill>
                <a:latin typeface="Raleway"/>
              </a:rPr>
              <a:t>8: 100%</a:t>
            </a:r>
          </a:p>
          <a:p>
            <a:pPr>
              <a:lnSpc>
                <a:spcPts val="4200"/>
              </a:lnSpc>
            </a:pPr>
            <a:r>
              <a:rPr lang="en-US" sz="3000">
                <a:solidFill>
                  <a:srgbClr val="FFFFFF"/>
                </a:solidFill>
                <a:latin typeface="Raleway"/>
              </a:rPr>
              <a:t>9: 0%</a:t>
            </a:r>
          </a:p>
          <a:p>
            <a:pPr>
              <a:lnSpc>
                <a:spcPts val="4200"/>
              </a:lnSpc>
            </a:pPr>
          </a:p>
          <a:p>
            <a:pPr>
              <a:lnSpc>
                <a:spcPts val="1802"/>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738984">
            <a:off x="12855525" y="-3086100"/>
            <a:ext cx="8044434"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252074">
            <a:off x="-8107609" y="3256497"/>
            <a:ext cx="15891343" cy="1607215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43769" y="2436931"/>
            <a:ext cx="14329496" cy="7565195"/>
          </a:xfrm>
          <a:prstGeom prst="rect">
            <a:avLst/>
          </a:prstGeom>
        </p:spPr>
      </p:pic>
      <p:sp>
        <p:nvSpPr>
          <p:cNvPr name="TextBox 5" id="5"/>
          <p:cNvSpPr txBox="true"/>
          <p:nvPr/>
        </p:nvSpPr>
        <p:spPr>
          <a:xfrm rot="0">
            <a:off x="9139238" y="349824"/>
            <a:ext cx="9525" cy="1566544"/>
          </a:xfrm>
          <a:prstGeom prst="rect">
            <a:avLst/>
          </a:prstGeom>
        </p:spPr>
        <p:txBody>
          <a:bodyPr anchor="t" rtlCol="false" tIns="0" lIns="0" bIns="0" rIns="0">
            <a:spAutoFit/>
          </a:bodyPr>
          <a:lstStyle/>
          <a:p>
            <a:pPr algn="ctr">
              <a:lnSpc>
                <a:spcPts val="12880"/>
              </a:lnSpc>
            </a:pPr>
          </a:p>
        </p:txBody>
      </p:sp>
      <p:sp>
        <p:nvSpPr>
          <p:cNvPr name="TextBox 6" id="6"/>
          <p:cNvSpPr txBox="true"/>
          <p:nvPr/>
        </p:nvSpPr>
        <p:spPr>
          <a:xfrm rot="0">
            <a:off x="3546277" y="945453"/>
            <a:ext cx="11185922" cy="913130"/>
          </a:xfrm>
          <a:prstGeom prst="rect">
            <a:avLst/>
          </a:prstGeom>
        </p:spPr>
        <p:txBody>
          <a:bodyPr anchor="t" rtlCol="false" tIns="0" lIns="0" bIns="0" rIns="0">
            <a:spAutoFit/>
          </a:bodyPr>
          <a:lstStyle/>
          <a:p>
            <a:pPr algn="ctr">
              <a:lnSpc>
                <a:spcPts val="7420"/>
              </a:lnSpc>
              <a:spcBef>
                <a:spcPct val="0"/>
              </a:spcBef>
            </a:pPr>
            <a:r>
              <a:rPr lang="en-US" sz="5300">
                <a:solidFill>
                  <a:srgbClr val="FFFFFF"/>
                </a:solidFill>
                <a:latin typeface="Safira March"/>
              </a:rPr>
              <a:t>MODELING FINDINGS</a:t>
            </a:r>
          </a:p>
        </p:txBody>
      </p:sp>
      <p:sp>
        <p:nvSpPr>
          <p:cNvPr name="TextBox 7" id="7"/>
          <p:cNvSpPr txBox="true"/>
          <p:nvPr/>
        </p:nvSpPr>
        <p:spPr>
          <a:xfrm rot="0">
            <a:off x="14732198" y="2761790"/>
            <a:ext cx="3436739" cy="2907826"/>
          </a:xfrm>
          <a:prstGeom prst="rect">
            <a:avLst/>
          </a:prstGeom>
        </p:spPr>
        <p:txBody>
          <a:bodyPr anchor="t" rtlCol="false" tIns="0" lIns="0" bIns="0" rIns="0">
            <a:spAutoFit/>
          </a:bodyPr>
          <a:lstStyle/>
          <a:p>
            <a:pPr>
              <a:lnSpc>
                <a:spcPts val="4200"/>
              </a:lnSpc>
            </a:pPr>
            <a:r>
              <a:rPr lang="en-US" sz="3000">
                <a:solidFill>
                  <a:srgbClr val="FFFFFF"/>
                </a:solidFill>
                <a:latin typeface="Raleway"/>
              </a:rPr>
              <a:t>Polynomial Model without clusters</a:t>
            </a:r>
          </a:p>
          <a:p>
            <a:pPr>
              <a:lnSpc>
                <a:spcPts val="4200"/>
              </a:lnSpc>
            </a:pPr>
            <a:r>
              <a:rPr lang="en-US" sz="3000">
                <a:solidFill>
                  <a:srgbClr val="FFFFFF"/>
                </a:solidFill>
                <a:latin typeface="Raleway"/>
              </a:rPr>
              <a:t>Baseline RMSE: .87</a:t>
            </a:r>
          </a:p>
          <a:p>
            <a:pPr>
              <a:lnSpc>
                <a:spcPts val="4200"/>
              </a:lnSpc>
            </a:pPr>
            <a:r>
              <a:rPr lang="en-US" sz="3000">
                <a:solidFill>
                  <a:srgbClr val="FFFFFF"/>
                </a:solidFill>
                <a:latin typeface="Raleway"/>
              </a:rPr>
              <a:t>Test RMSE: .72</a:t>
            </a:r>
          </a:p>
          <a:p>
            <a:pPr>
              <a:lnSpc>
                <a:spcPts val="4200"/>
              </a:lnSpc>
            </a:pPr>
            <a:r>
              <a:rPr lang="en-US" sz="3000">
                <a:solidFill>
                  <a:srgbClr val="FFFFFF"/>
                </a:solidFill>
                <a:latin typeface="Raleway"/>
              </a:rPr>
              <a:t>Test: </a:t>
            </a:r>
            <a:r>
              <a:rPr lang="en-US" sz="3000">
                <a:solidFill>
                  <a:srgbClr val="FFFFFF"/>
                </a:solidFill>
                <a:latin typeface="Raleway"/>
              </a:rPr>
              <a:t>r^2: .31</a:t>
            </a:r>
          </a:p>
          <a:p>
            <a:pPr>
              <a:lnSpc>
                <a:spcPts val="1802"/>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738984">
            <a:off x="12855525" y="-3086100"/>
            <a:ext cx="8044434"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252074">
            <a:off x="-8107609" y="3256497"/>
            <a:ext cx="15891343" cy="1607215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28093" y="2571191"/>
            <a:ext cx="14152446" cy="7471722"/>
          </a:xfrm>
          <a:prstGeom prst="rect">
            <a:avLst/>
          </a:prstGeom>
        </p:spPr>
      </p:pic>
      <p:sp>
        <p:nvSpPr>
          <p:cNvPr name="TextBox 5" id="5"/>
          <p:cNvSpPr txBox="true"/>
          <p:nvPr/>
        </p:nvSpPr>
        <p:spPr>
          <a:xfrm rot="0">
            <a:off x="9139238" y="349824"/>
            <a:ext cx="9525" cy="1566544"/>
          </a:xfrm>
          <a:prstGeom prst="rect">
            <a:avLst/>
          </a:prstGeom>
        </p:spPr>
        <p:txBody>
          <a:bodyPr anchor="t" rtlCol="false" tIns="0" lIns="0" bIns="0" rIns="0">
            <a:spAutoFit/>
          </a:bodyPr>
          <a:lstStyle/>
          <a:p>
            <a:pPr algn="ctr">
              <a:lnSpc>
                <a:spcPts val="12880"/>
              </a:lnSpc>
            </a:pPr>
          </a:p>
        </p:txBody>
      </p:sp>
      <p:sp>
        <p:nvSpPr>
          <p:cNvPr name="TextBox 6" id="6"/>
          <p:cNvSpPr txBox="true"/>
          <p:nvPr/>
        </p:nvSpPr>
        <p:spPr>
          <a:xfrm rot="0">
            <a:off x="3546277" y="945453"/>
            <a:ext cx="11185922" cy="913130"/>
          </a:xfrm>
          <a:prstGeom prst="rect">
            <a:avLst/>
          </a:prstGeom>
        </p:spPr>
        <p:txBody>
          <a:bodyPr anchor="t" rtlCol="false" tIns="0" lIns="0" bIns="0" rIns="0">
            <a:spAutoFit/>
          </a:bodyPr>
          <a:lstStyle/>
          <a:p>
            <a:pPr algn="ctr">
              <a:lnSpc>
                <a:spcPts val="7420"/>
              </a:lnSpc>
              <a:spcBef>
                <a:spcPct val="0"/>
              </a:spcBef>
            </a:pPr>
            <a:r>
              <a:rPr lang="en-US" sz="5300">
                <a:solidFill>
                  <a:srgbClr val="FFFFFF"/>
                </a:solidFill>
                <a:latin typeface="Safira March"/>
              </a:rPr>
              <a:t>MODELING FINDINGS</a:t>
            </a:r>
          </a:p>
        </p:txBody>
      </p:sp>
      <p:sp>
        <p:nvSpPr>
          <p:cNvPr name="TextBox 7" id="7"/>
          <p:cNvSpPr txBox="true"/>
          <p:nvPr/>
        </p:nvSpPr>
        <p:spPr>
          <a:xfrm rot="0">
            <a:off x="14732198" y="2761790"/>
            <a:ext cx="3436739" cy="3974626"/>
          </a:xfrm>
          <a:prstGeom prst="rect">
            <a:avLst/>
          </a:prstGeom>
        </p:spPr>
        <p:txBody>
          <a:bodyPr anchor="t" rtlCol="false" tIns="0" lIns="0" bIns="0" rIns="0">
            <a:spAutoFit/>
          </a:bodyPr>
          <a:lstStyle/>
          <a:p>
            <a:pPr>
              <a:lnSpc>
                <a:spcPts val="4200"/>
              </a:lnSpc>
            </a:pPr>
            <a:r>
              <a:rPr lang="en-US" sz="3000">
                <a:solidFill>
                  <a:srgbClr val="FFFFFF"/>
                </a:solidFill>
                <a:latin typeface="Raleway"/>
              </a:rPr>
              <a:t>Polynomial Model without clusters</a:t>
            </a:r>
          </a:p>
          <a:p>
            <a:pPr>
              <a:lnSpc>
                <a:spcPts val="4200"/>
              </a:lnSpc>
            </a:pPr>
            <a:r>
              <a:rPr lang="en-US" sz="3000">
                <a:solidFill>
                  <a:srgbClr val="FFFFFF"/>
                </a:solidFill>
                <a:latin typeface="Raleway"/>
              </a:rPr>
              <a:t>Baseline RMSE: .87</a:t>
            </a:r>
          </a:p>
          <a:p>
            <a:pPr>
              <a:lnSpc>
                <a:spcPts val="4200"/>
              </a:lnSpc>
            </a:pPr>
            <a:r>
              <a:rPr lang="en-US" sz="3000">
                <a:solidFill>
                  <a:srgbClr val="FFFFFF"/>
                </a:solidFill>
                <a:latin typeface="Raleway"/>
              </a:rPr>
              <a:t>Test RMSE: .72</a:t>
            </a:r>
          </a:p>
          <a:p>
            <a:pPr>
              <a:lnSpc>
                <a:spcPts val="4200"/>
              </a:lnSpc>
            </a:pPr>
            <a:r>
              <a:rPr lang="en-US" sz="3000">
                <a:solidFill>
                  <a:srgbClr val="FFFFFF"/>
                </a:solidFill>
                <a:latin typeface="Raleway"/>
              </a:rPr>
              <a:t>Test r^2: .31</a:t>
            </a:r>
          </a:p>
          <a:p>
            <a:pPr>
              <a:lnSpc>
                <a:spcPts val="4200"/>
              </a:lnSpc>
            </a:pPr>
          </a:p>
          <a:p>
            <a:pPr>
              <a:lnSpc>
                <a:spcPts val="4200"/>
              </a:lnSpc>
            </a:pPr>
          </a:p>
          <a:p>
            <a:pPr>
              <a:lnSpc>
                <a:spcPts val="1802"/>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4999"/>
          </a:blip>
          <a:srcRect l="0" t="0" r="0" b="0"/>
          <a:stretch>
            <a:fillRect/>
          </a:stretch>
        </p:blipFill>
        <p:spPr>
          <a:xfrm flipH="false" flipV="false" rot="-1279443">
            <a:off x="10583232" y="1851823"/>
            <a:ext cx="14282161" cy="14610906"/>
          </a:xfrm>
          <a:prstGeom prst="rect">
            <a:avLst/>
          </a:prstGeom>
        </p:spPr>
      </p:pic>
      <p:sp>
        <p:nvSpPr>
          <p:cNvPr name="TextBox 3" id="3"/>
          <p:cNvSpPr txBox="true"/>
          <p:nvPr/>
        </p:nvSpPr>
        <p:spPr>
          <a:xfrm rot="0">
            <a:off x="0" y="1742267"/>
            <a:ext cx="18288000" cy="7212789"/>
          </a:xfrm>
          <a:prstGeom prst="rect">
            <a:avLst/>
          </a:prstGeom>
        </p:spPr>
        <p:txBody>
          <a:bodyPr anchor="t" rtlCol="false" tIns="0" lIns="0" bIns="0" rIns="0">
            <a:spAutoFit/>
          </a:bodyPr>
          <a:lstStyle/>
          <a:p>
            <a:pPr marL="777240" indent="-388620" lvl="1">
              <a:lnSpc>
                <a:spcPts val="7200"/>
              </a:lnSpc>
              <a:buFont typeface="Arial"/>
              <a:buChar char="•"/>
            </a:pPr>
            <a:r>
              <a:rPr lang="en-US" sz="3600">
                <a:solidFill>
                  <a:srgbClr val="FFFFFF"/>
                </a:solidFill>
                <a:latin typeface="Raleway"/>
              </a:rPr>
              <a:t>3 key drivers are acidity, sodium, and alcohol content</a:t>
            </a:r>
          </a:p>
          <a:p>
            <a:pPr marL="777240" indent="-388620" lvl="1">
              <a:lnSpc>
                <a:spcPts val="7200"/>
              </a:lnSpc>
              <a:buFont typeface="Arial"/>
              <a:buChar char="•"/>
            </a:pPr>
            <a:r>
              <a:rPr lang="en-US" sz="3600">
                <a:solidFill>
                  <a:srgbClr val="FFFFFF"/>
                </a:solidFill>
                <a:latin typeface="Raleway"/>
              </a:rPr>
              <a:t>Clustering identified relationships which we feature-engineered and modeled.  The feature from clustering  (“acid") did not significantly affect the predictive modeling outcomes. </a:t>
            </a:r>
          </a:p>
          <a:p>
            <a:pPr marL="777240" indent="-388620" lvl="1">
              <a:lnSpc>
                <a:spcPts val="7200"/>
              </a:lnSpc>
              <a:buFont typeface="Arial"/>
              <a:buChar char="•"/>
            </a:pPr>
            <a:r>
              <a:rPr lang="en-US" sz="3600">
                <a:solidFill>
                  <a:srgbClr val="FFFFFF"/>
                </a:solidFill>
                <a:latin typeface="Raleway"/>
              </a:rPr>
              <a:t>The classification model, random forest, produced the best results with decent precision numbers and an accuracy score of 59% beating the baseline of 44%.</a:t>
            </a:r>
          </a:p>
          <a:p>
            <a:pPr marL="777240" indent="-388620" lvl="1">
              <a:lnSpc>
                <a:spcPts val="7200"/>
              </a:lnSpc>
              <a:buFont typeface="Arial"/>
              <a:buChar char="•"/>
            </a:pPr>
            <a:r>
              <a:rPr lang="en-US" sz="3600">
                <a:solidFill>
                  <a:srgbClr val="FFFFFF"/>
                </a:solidFill>
                <a:latin typeface="Raleway"/>
              </a:rPr>
              <a:t>Out of the regression models the polynomial model performed at an RMSE of .72.</a:t>
            </a:r>
          </a:p>
          <a:p>
            <a:pPr algn="l">
              <a:lnSpc>
                <a:spcPts val="6956"/>
              </a:lnSpc>
              <a:spcBef>
                <a:spcPct val="0"/>
              </a:spcBef>
            </a:pPr>
          </a:p>
        </p:txBody>
      </p:sp>
      <p:sp>
        <p:nvSpPr>
          <p:cNvPr name="TextBox 4" id="4"/>
          <p:cNvSpPr txBox="true"/>
          <p:nvPr/>
        </p:nvSpPr>
        <p:spPr>
          <a:xfrm rot="0">
            <a:off x="1757152" y="-37923"/>
            <a:ext cx="14773695" cy="1334769"/>
          </a:xfrm>
          <a:prstGeom prst="rect">
            <a:avLst/>
          </a:prstGeom>
        </p:spPr>
        <p:txBody>
          <a:bodyPr anchor="t" rtlCol="false" tIns="0" lIns="0" bIns="0" rIns="0">
            <a:spAutoFit/>
          </a:bodyPr>
          <a:lstStyle/>
          <a:p>
            <a:pPr algn="ctr" marL="0" indent="0" lvl="0">
              <a:lnSpc>
                <a:spcPts val="11600"/>
              </a:lnSpc>
            </a:pPr>
            <a:r>
              <a:rPr lang="en-US" sz="5800">
                <a:solidFill>
                  <a:srgbClr val="FFFFFF"/>
                </a:solidFill>
                <a:latin typeface="Safira March"/>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0" r="0" b="110"/>
          <a:stretch>
            <a:fillRect/>
          </a:stretch>
        </p:blipFill>
        <p:spPr>
          <a:xfrm flipH="false" flipV="false">
            <a:off x="0" y="0"/>
            <a:ext cx="18288000" cy="10287000"/>
          </a:xfrm>
          <a:prstGeom prst="rect">
            <a:avLst/>
          </a:prstGeom>
        </p:spPr>
      </p:pic>
      <p:sp>
        <p:nvSpPr>
          <p:cNvPr name="TextBox 3" id="3"/>
          <p:cNvSpPr txBox="true"/>
          <p:nvPr/>
        </p:nvSpPr>
        <p:spPr>
          <a:xfrm rot="0">
            <a:off x="1028700" y="1704561"/>
            <a:ext cx="16230600" cy="1826641"/>
          </a:xfrm>
          <a:prstGeom prst="rect">
            <a:avLst/>
          </a:prstGeom>
        </p:spPr>
        <p:txBody>
          <a:bodyPr anchor="t" rtlCol="false" tIns="0" lIns="0" bIns="0" rIns="0">
            <a:spAutoFit/>
          </a:bodyPr>
          <a:lstStyle/>
          <a:p>
            <a:pPr algn="ctr">
              <a:lnSpc>
                <a:spcPts val="15751"/>
              </a:lnSpc>
            </a:pPr>
            <a:r>
              <a:rPr lang="en-US" sz="8799">
                <a:solidFill>
                  <a:srgbClr val="FFFFFF"/>
                </a:solidFill>
                <a:latin typeface="Safira March"/>
              </a:rPr>
              <a:t>PRESENTERS</a:t>
            </a:r>
          </a:p>
        </p:txBody>
      </p:sp>
      <p:grpSp>
        <p:nvGrpSpPr>
          <p:cNvPr name="Group 4" id="4"/>
          <p:cNvGrpSpPr/>
          <p:nvPr/>
        </p:nvGrpSpPr>
        <p:grpSpPr>
          <a:xfrm rot="0">
            <a:off x="1028700" y="4487987"/>
            <a:ext cx="16230600" cy="1311026"/>
            <a:chOff x="0" y="0"/>
            <a:chExt cx="21640800" cy="1748034"/>
          </a:xfrm>
        </p:grpSpPr>
        <p:sp>
          <p:nvSpPr>
            <p:cNvPr name="TextBox 5" id="5"/>
            <p:cNvSpPr txBox="true"/>
            <p:nvPr/>
          </p:nvSpPr>
          <p:spPr>
            <a:xfrm rot="0">
              <a:off x="0" y="-114300"/>
              <a:ext cx="21640800" cy="1126067"/>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Raleway Bold"/>
                </a:rPr>
                <a:t>Alexia Lewis                         Oliver Taylor</a:t>
              </a:r>
            </a:p>
          </p:txBody>
        </p:sp>
        <p:sp>
          <p:nvSpPr>
            <p:cNvPr name="TextBox 6" id="6"/>
            <p:cNvSpPr txBox="true"/>
            <p:nvPr/>
          </p:nvSpPr>
          <p:spPr>
            <a:xfrm rot="0">
              <a:off x="2845198" y="1071759"/>
              <a:ext cx="5678488" cy="6762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Raleway Bold"/>
                </a:rPr>
                <a:t>Exploration/Clustering</a:t>
              </a:r>
            </a:p>
          </p:txBody>
        </p:sp>
        <p:sp>
          <p:nvSpPr>
            <p:cNvPr name="TextBox 7" id="7"/>
            <p:cNvSpPr txBox="true"/>
            <p:nvPr/>
          </p:nvSpPr>
          <p:spPr>
            <a:xfrm rot="0">
              <a:off x="12647469" y="1071759"/>
              <a:ext cx="6339384" cy="6762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Raleway Bold"/>
                </a:rPr>
                <a:t>Classification/Regression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0" r="0" b="110"/>
          <a:stretch>
            <a:fillRect/>
          </a:stretch>
        </p:blipFill>
        <p:spPr>
          <a:xfrm flipH="false" flipV="false">
            <a:off x="0" y="0"/>
            <a:ext cx="18288000" cy="10287000"/>
          </a:xfrm>
          <a:prstGeom prst="rect">
            <a:avLst/>
          </a:prstGeom>
        </p:spPr>
      </p:pic>
      <p:sp>
        <p:nvSpPr>
          <p:cNvPr name="TextBox 3" id="3"/>
          <p:cNvSpPr txBox="true"/>
          <p:nvPr/>
        </p:nvSpPr>
        <p:spPr>
          <a:xfrm rot="0">
            <a:off x="0" y="491817"/>
            <a:ext cx="18288000" cy="1943735"/>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Safira March"/>
              </a:rPr>
              <a:t>KEY CONCLUSION TAKEAWAY</a:t>
            </a:r>
          </a:p>
        </p:txBody>
      </p:sp>
      <p:sp>
        <p:nvSpPr>
          <p:cNvPr name="TextBox 4" id="4"/>
          <p:cNvSpPr txBox="true"/>
          <p:nvPr/>
        </p:nvSpPr>
        <p:spPr>
          <a:xfrm rot="0">
            <a:off x="2062142" y="4870133"/>
            <a:ext cx="14895022" cy="264477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Raleway"/>
              </a:rPr>
              <a:t>We </a:t>
            </a:r>
            <a:r>
              <a:rPr lang="en-US" sz="5000">
                <a:solidFill>
                  <a:srgbClr val="FFFFFF"/>
                </a:solidFill>
                <a:latin typeface="Raleway Bold"/>
              </a:rPr>
              <a:t>CAN </a:t>
            </a:r>
            <a:r>
              <a:rPr lang="en-US" sz="5000">
                <a:solidFill>
                  <a:srgbClr val="FFFFFF"/>
                </a:solidFill>
                <a:latin typeface="Raleway"/>
              </a:rPr>
              <a:t>predict wine quality using cluster and predictive modeling and get outcomes similar to those of a sommelier.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0" r="0" b="110"/>
          <a:stretch>
            <a:fillRect/>
          </a:stretch>
        </p:blipFill>
        <p:spPr>
          <a:xfrm flipH="false" flipV="false">
            <a:off x="0" y="0"/>
            <a:ext cx="18288000" cy="10287000"/>
          </a:xfrm>
          <a:prstGeom prst="rect">
            <a:avLst/>
          </a:prstGeom>
        </p:spPr>
      </p:pic>
      <p:sp>
        <p:nvSpPr>
          <p:cNvPr name="TextBox 3" id="3"/>
          <p:cNvSpPr txBox="true"/>
          <p:nvPr/>
        </p:nvSpPr>
        <p:spPr>
          <a:xfrm rot="0">
            <a:off x="1028700" y="122347"/>
            <a:ext cx="16258210" cy="2152651"/>
          </a:xfrm>
          <a:prstGeom prst="rect">
            <a:avLst/>
          </a:prstGeom>
        </p:spPr>
        <p:txBody>
          <a:bodyPr anchor="t" rtlCol="false" tIns="0" lIns="0" bIns="0" rIns="0">
            <a:spAutoFit/>
          </a:bodyPr>
          <a:lstStyle/>
          <a:p>
            <a:pPr algn="ctr" marL="0" indent="0" lvl="0">
              <a:lnSpc>
                <a:spcPts val="8999"/>
              </a:lnSpc>
            </a:pPr>
            <a:r>
              <a:rPr lang="en-US" sz="4499">
                <a:solidFill>
                  <a:srgbClr val="FFFFFF"/>
                </a:solidFill>
                <a:latin typeface="Safira March"/>
              </a:rPr>
              <a:t>RECOMMENDATIONS AND NEXT STEPS</a:t>
            </a:r>
          </a:p>
        </p:txBody>
      </p:sp>
      <p:sp>
        <p:nvSpPr>
          <p:cNvPr name="TextBox 4" id="4"/>
          <p:cNvSpPr txBox="true"/>
          <p:nvPr/>
        </p:nvSpPr>
        <p:spPr>
          <a:xfrm rot="0">
            <a:off x="1289375" y="2413347"/>
            <a:ext cx="15625954" cy="7906231"/>
          </a:xfrm>
          <a:prstGeom prst="rect">
            <a:avLst/>
          </a:prstGeom>
        </p:spPr>
        <p:txBody>
          <a:bodyPr anchor="t" rtlCol="false" tIns="0" lIns="0" bIns="0" rIns="0">
            <a:spAutoFit/>
          </a:bodyPr>
          <a:lstStyle/>
          <a:p>
            <a:pPr algn="just" marL="706511" indent="-353256" lvl="1">
              <a:lnSpc>
                <a:spcPts val="4581"/>
              </a:lnSpc>
              <a:buFont typeface="Arial"/>
              <a:buChar char="•"/>
            </a:pPr>
            <a:r>
              <a:rPr lang="en-US" sz="3272">
                <a:solidFill>
                  <a:srgbClr val="FFFFFF"/>
                </a:solidFill>
                <a:latin typeface="Raleway"/>
              </a:rPr>
              <a:t> </a:t>
            </a:r>
            <a:r>
              <a:rPr lang="en-US" sz="3272">
                <a:solidFill>
                  <a:srgbClr val="FFFFFF"/>
                </a:solidFill>
                <a:latin typeface="Raleway Bold"/>
              </a:rPr>
              <a:t>Future Researchers:</a:t>
            </a:r>
            <a:r>
              <a:rPr lang="en-US" sz="3272">
                <a:solidFill>
                  <a:srgbClr val="FFFFFF"/>
                </a:solidFill>
                <a:latin typeface="Raleway"/>
              </a:rPr>
              <a:t> Gather data on more grape types.</a:t>
            </a:r>
          </a:p>
          <a:p>
            <a:pPr algn="just">
              <a:lnSpc>
                <a:spcPts val="4581"/>
              </a:lnSpc>
            </a:pPr>
          </a:p>
          <a:p>
            <a:pPr algn="just" marL="706511" indent="-353256" lvl="1">
              <a:lnSpc>
                <a:spcPts val="4581"/>
              </a:lnSpc>
              <a:buFont typeface="Arial"/>
              <a:buChar char="•"/>
            </a:pPr>
            <a:r>
              <a:rPr lang="en-US" sz="3272">
                <a:solidFill>
                  <a:srgbClr val="FFFFFF"/>
                </a:solidFill>
                <a:latin typeface="Raleway Bold"/>
              </a:rPr>
              <a:t>Data Engineers: </a:t>
            </a:r>
            <a:r>
              <a:rPr lang="en-US" sz="3272">
                <a:solidFill>
                  <a:srgbClr val="FFFFFF"/>
                </a:solidFill>
                <a:latin typeface="Raleway"/>
              </a:rPr>
              <a:t>Either split the dataset into white and red and create separate models or gather more data on red types of vinho verde to balance the dataframe and provide additional insights.</a:t>
            </a:r>
          </a:p>
          <a:p>
            <a:pPr algn="just">
              <a:lnSpc>
                <a:spcPts val="4581"/>
              </a:lnSpc>
            </a:pPr>
          </a:p>
          <a:p>
            <a:pPr algn="just" marL="706511" indent="-353256" lvl="1">
              <a:lnSpc>
                <a:spcPts val="4581"/>
              </a:lnSpc>
              <a:buFont typeface="Arial"/>
              <a:buChar char="•"/>
            </a:pPr>
            <a:r>
              <a:rPr lang="en-US" sz="3272">
                <a:solidFill>
                  <a:srgbClr val="FFFFFF"/>
                </a:solidFill>
                <a:latin typeface="Raleway Bold"/>
              </a:rPr>
              <a:t>Data Scientists: </a:t>
            </a:r>
            <a:r>
              <a:rPr lang="en-US" sz="3272">
                <a:solidFill>
                  <a:srgbClr val="FFFFFF"/>
                </a:solidFill>
                <a:latin typeface="Raleway"/>
              </a:rPr>
              <a:t>Remove outliers and engineer "acid" and "feel" features using appropriate columns. </a:t>
            </a:r>
          </a:p>
          <a:p>
            <a:pPr algn="just">
              <a:lnSpc>
                <a:spcPts val="4581"/>
              </a:lnSpc>
            </a:pPr>
          </a:p>
          <a:p>
            <a:pPr algn="just" marL="706511" indent="-353256" lvl="1">
              <a:lnSpc>
                <a:spcPts val="4581"/>
              </a:lnSpc>
              <a:buFont typeface="Arial"/>
              <a:buChar char="•"/>
            </a:pPr>
            <a:r>
              <a:rPr lang="en-US" sz="3272">
                <a:solidFill>
                  <a:srgbClr val="FFFFFF"/>
                </a:solidFill>
                <a:latin typeface="Raleway Bold"/>
              </a:rPr>
              <a:t>Business:</a:t>
            </a:r>
            <a:r>
              <a:rPr lang="en-US" sz="3272">
                <a:solidFill>
                  <a:srgbClr val="FFFFFF"/>
                </a:solidFill>
                <a:latin typeface="Raleway"/>
              </a:rPr>
              <a:t> The models succeed as a proof of concept but we do not recommend putting these models into production at this time. With further research more accurate models could be made. </a:t>
            </a:r>
          </a:p>
          <a:p>
            <a:pPr algn="just">
              <a:lnSpc>
                <a:spcPts val="4581"/>
              </a:lnSpc>
            </a:pPr>
          </a:p>
          <a:p>
            <a:pPr algn="just">
              <a:lnSpc>
                <a:spcPts val="2715"/>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420669" y="491817"/>
            <a:ext cx="5446663" cy="953135"/>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Safira March"/>
              </a:rPr>
              <a:t>THE END </a:t>
            </a:r>
          </a:p>
        </p:txBody>
      </p:sp>
      <p:sp>
        <p:nvSpPr>
          <p:cNvPr name="TextBox 3" id="3"/>
          <p:cNvSpPr txBox="true"/>
          <p:nvPr/>
        </p:nvSpPr>
        <p:spPr>
          <a:xfrm rot="0">
            <a:off x="2062142" y="4870132"/>
            <a:ext cx="14895022" cy="873125"/>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Raleway"/>
              </a:rPr>
              <a:t>The age of the robot sommelier is upon us.</a:t>
            </a:r>
          </a:p>
        </p:txBody>
      </p:sp>
      <p:sp>
        <p:nvSpPr>
          <p:cNvPr name="TextBox 4" id="4"/>
          <p:cNvSpPr txBox="true"/>
          <p:nvPr/>
        </p:nvSpPr>
        <p:spPr>
          <a:xfrm rot="0">
            <a:off x="6420669" y="1378277"/>
            <a:ext cx="5446663" cy="5238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Raleway"/>
              </a:rPr>
              <a:t>FOR SOMMELIERS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94804">
            <a:off x="12158240" y="-2017285"/>
            <a:ext cx="9513746" cy="962199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029317">
            <a:off x="6752122" y="3190050"/>
            <a:ext cx="9081579" cy="9290618"/>
          </a:xfrm>
          <a:prstGeom prst="rect">
            <a:avLst/>
          </a:prstGeom>
        </p:spPr>
      </p:pic>
      <p:sp>
        <p:nvSpPr>
          <p:cNvPr name="TextBox 4" id="4"/>
          <p:cNvSpPr txBox="true"/>
          <p:nvPr/>
        </p:nvSpPr>
        <p:spPr>
          <a:xfrm rot="0">
            <a:off x="1028700" y="749207"/>
            <a:ext cx="7921747" cy="1454785"/>
          </a:xfrm>
          <a:prstGeom prst="rect">
            <a:avLst/>
          </a:prstGeom>
        </p:spPr>
        <p:txBody>
          <a:bodyPr anchor="t" rtlCol="false" tIns="0" lIns="0" bIns="0" rIns="0">
            <a:spAutoFit/>
          </a:bodyPr>
          <a:lstStyle/>
          <a:p>
            <a:pPr algn="l" marL="0" indent="0" lvl="0">
              <a:lnSpc>
                <a:spcPts val="12799"/>
              </a:lnSpc>
              <a:spcBef>
                <a:spcPct val="0"/>
              </a:spcBef>
            </a:pPr>
            <a:r>
              <a:rPr lang="en-US" sz="6399">
                <a:solidFill>
                  <a:srgbClr val="FFFFFF"/>
                </a:solidFill>
                <a:latin typeface="Safira March"/>
              </a:rPr>
              <a:t>AGENDA</a:t>
            </a:r>
          </a:p>
        </p:txBody>
      </p:sp>
      <p:grpSp>
        <p:nvGrpSpPr>
          <p:cNvPr name="Group 5" id="5"/>
          <p:cNvGrpSpPr/>
          <p:nvPr/>
        </p:nvGrpSpPr>
        <p:grpSpPr>
          <a:xfrm rot="0">
            <a:off x="1028700" y="4474863"/>
            <a:ext cx="7921747" cy="3904069"/>
            <a:chOff x="0" y="0"/>
            <a:chExt cx="10562330" cy="5205425"/>
          </a:xfrm>
        </p:grpSpPr>
        <p:sp>
          <p:nvSpPr>
            <p:cNvPr name="TextBox 6" id="6"/>
            <p:cNvSpPr txBox="true"/>
            <p:nvPr/>
          </p:nvSpPr>
          <p:spPr>
            <a:xfrm rot="0">
              <a:off x="0" y="-57150"/>
              <a:ext cx="10562330" cy="654051"/>
            </a:xfrm>
            <a:prstGeom prst="rect">
              <a:avLst/>
            </a:prstGeom>
          </p:spPr>
          <p:txBody>
            <a:bodyPr anchor="t" rtlCol="false" tIns="0" lIns="0" bIns="0" rIns="0">
              <a:spAutoFit/>
            </a:bodyPr>
            <a:lstStyle/>
            <a:p>
              <a:pPr algn="l">
                <a:lnSpc>
                  <a:spcPts val="4199"/>
                </a:lnSpc>
              </a:pPr>
              <a:r>
                <a:rPr lang="en-US" sz="2999">
                  <a:solidFill>
                    <a:srgbClr val="FFFFFF"/>
                  </a:solidFill>
                  <a:latin typeface="Raleway"/>
                </a:rPr>
                <a:t>Executive Summary</a:t>
              </a:r>
            </a:p>
          </p:txBody>
        </p:sp>
        <p:sp>
          <p:nvSpPr>
            <p:cNvPr name="TextBox 7" id="7"/>
            <p:cNvSpPr txBox="true"/>
            <p:nvPr/>
          </p:nvSpPr>
          <p:spPr>
            <a:xfrm rot="0">
              <a:off x="0" y="1479025"/>
              <a:ext cx="10562330" cy="654051"/>
            </a:xfrm>
            <a:prstGeom prst="rect">
              <a:avLst/>
            </a:prstGeom>
          </p:spPr>
          <p:txBody>
            <a:bodyPr anchor="t" rtlCol="false" tIns="0" lIns="0" bIns="0" rIns="0">
              <a:spAutoFit/>
            </a:bodyPr>
            <a:lstStyle/>
            <a:p>
              <a:pPr algn="l">
                <a:lnSpc>
                  <a:spcPts val="4199"/>
                </a:lnSpc>
              </a:pPr>
              <a:r>
                <a:rPr lang="en-US" sz="2999">
                  <a:solidFill>
                    <a:srgbClr val="FFFFFF"/>
                  </a:solidFill>
                  <a:latin typeface="Raleway"/>
                </a:rPr>
                <a:t>Findings</a:t>
              </a:r>
            </a:p>
          </p:txBody>
        </p:sp>
        <p:sp>
          <p:nvSpPr>
            <p:cNvPr name="TextBox 8" id="8"/>
            <p:cNvSpPr txBox="true"/>
            <p:nvPr/>
          </p:nvSpPr>
          <p:spPr>
            <a:xfrm rot="0">
              <a:off x="0" y="3015200"/>
              <a:ext cx="10562330" cy="654051"/>
            </a:xfrm>
            <a:prstGeom prst="rect">
              <a:avLst/>
            </a:prstGeom>
          </p:spPr>
          <p:txBody>
            <a:bodyPr anchor="t" rtlCol="false" tIns="0" lIns="0" bIns="0" rIns="0">
              <a:spAutoFit/>
            </a:bodyPr>
            <a:lstStyle/>
            <a:p>
              <a:pPr algn="l">
                <a:lnSpc>
                  <a:spcPts val="4199"/>
                </a:lnSpc>
              </a:pPr>
              <a:r>
                <a:rPr lang="en-US" sz="2999">
                  <a:solidFill>
                    <a:srgbClr val="FFFFFF"/>
                  </a:solidFill>
                  <a:latin typeface="Raleway"/>
                </a:rPr>
                <a:t>Recommendations</a:t>
              </a:r>
            </a:p>
          </p:txBody>
        </p:sp>
        <p:sp>
          <p:nvSpPr>
            <p:cNvPr name="TextBox 9" id="9"/>
            <p:cNvSpPr txBox="true"/>
            <p:nvPr/>
          </p:nvSpPr>
          <p:spPr>
            <a:xfrm rot="0">
              <a:off x="0" y="4551375"/>
              <a:ext cx="10562330" cy="654051"/>
            </a:xfrm>
            <a:prstGeom prst="rect">
              <a:avLst/>
            </a:prstGeom>
          </p:spPr>
          <p:txBody>
            <a:bodyPr anchor="t" rtlCol="false" tIns="0" lIns="0" bIns="0" rIns="0">
              <a:spAutoFit/>
            </a:bodyPr>
            <a:lstStyle/>
            <a:p>
              <a:pPr algn="l">
                <a:lnSpc>
                  <a:spcPts val="4199"/>
                </a:lnSpc>
              </a:pPr>
              <a:r>
                <a:rPr lang="en-US" sz="2999">
                  <a:solidFill>
                    <a:srgbClr val="FFFFFF"/>
                  </a:solidFill>
                  <a:latin typeface="Raleway"/>
                </a:rPr>
                <a:t>Conclusion</a:t>
              </a:r>
            </a:p>
          </p:txBody>
        </p:sp>
        <p:sp>
          <p:nvSpPr>
            <p:cNvPr name="AutoShape 10" id="10"/>
            <p:cNvSpPr/>
            <p:nvPr/>
          </p:nvSpPr>
          <p:spPr>
            <a:xfrm>
              <a:off x="0" y="1066538"/>
              <a:ext cx="8656320" cy="0"/>
            </a:xfrm>
            <a:prstGeom prst="line">
              <a:avLst/>
            </a:prstGeom>
            <a:ln cap="rnd" w="12700">
              <a:solidFill>
                <a:srgbClr val="C84FCA"/>
              </a:solidFill>
              <a:prstDash val="solid"/>
              <a:headEnd type="none" len="sm" w="sm"/>
              <a:tailEnd type="none" len="sm" w="sm"/>
            </a:ln>
          </p:spPr>
        </p:sp>
        <p:sp>
          <p:nvSpPr>
            <p:cNvPr name="AutoShape 11" id="11"/>
            <p:cNvSpPr/>
            <p:nvPr/>
          </p:nvSpPr>
          <p:spPr>
            <a:xfrm>
              <a:off x="0" y="2602713"/>
              <a:ext cx="8656320" cy="0"/>
            </a:xfrm>
            <a:prstGeom prst="line">
              <a:avLst/>
            </a:prstGeom>
            <a:ln cap="rnd" w="12700">
              <a:solidFill>
                <a:srgbClr val="C84FCA"/>
              </a:solidFill>
              <a:prstDash val="solid"/>
              <a:headEnd type="none" len="sm" w="sm"/>
              <a:tailEnd type="none" len="sm" w="sm"/>
            </a:ln>
          </p:spPr>
        </p:sp>
        <p:sp>
          <p:nvSpPr>
            <p:cNvPr name="AutoShape 12" id="12"/>
            <p:cNvSpPr/>
            <p:nvPr/>
          </p:nvSpPr>
          <p:spPr>
            <a:xfrm>
              <a:off x="0" y="4138887"/>
              <a:ext cx="8656320" cy="0"/>
            </a:xfrm>
            <a:prstGeom prst="line">
              <a:avLst/>
            </a:prstGeom>
            <a:ln cap="rnd" w="12700">
              <a:solidFill>
                <a:srgbClr val="C84FCA"/>
              </a:solidFill>
              <a:prstDash val="solid"/>
              <a:headEnd type="none" len="sm" w="sm"/>
              <a:tailEnd type="none" len="sm" w="sm"/>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190475" y="-3785273"/>
            <a:ext cx="11326739" cy="108878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829598">
            <a:off x="13158170" y="851138"/>
            <a:ext cx="11326739" cy="10887828"/>
          </a:xfrm>
          <a:prstGeom prst="rect">
            <a:avLst/>
          </a:prstGeom>
        </p:spPr>
      </p:pic>
      <p:grpSp>
        <p:nvGrpSpPr>
          <p:cNvPr name="Group 4" id="4"/>
          <p:cNvGrpSpPr/>
          <p:nvPr/>
        </p:nvGrpSpPr>
        <p:grpSpPr>
          <a:xfrm rot="0">
            <a:off x="29002" y="2708797"/>
            <a:ext cx="4792696" cy="3266694"/>
            <a:chOff x="0" y="0"/>
            <a:chExt cx="1262274" cy="860364"/>
          </a:xfrm>
        </p:grpSpPr>
        <p:sp>
          <p:nvSpPr>
            <p:cNvPr name="Freeform 5" id="5"/>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solidFill>
                  <a:latin typeface="Raleway"/>
                </a:rPr>
                <a:t>Using ML techniques we can take the chemicals of wine and predict the finished wine's quality similar to a sommelier</a:t>
              </a:r>
            </a:p>
          </p:txBody>
        </p:sp>
      </p:grpSp>
      <p:grpSp>
        <p:nvGrpSpPr>
          <p:cNvPr name="Group 7" id="7"/>
          <p:cNvGrpSpPr/>
          <p:nvPr/>
        </p:nvGrpSpPr>
        <p:grpSpPr>
          <a:xfrm rot="0">
            <a:off x="6749557" y="2708797"/>
            <a:ext cx="4792696" cy="3266694"/>
            <a:chOff x="0" y="0"/>
            <a:chExt cx="1262274" cy="860364"/>
          </a:xfrm>
        </p:grpSpPr>
        <p:sp>
          <p:nvSpPr>
            <p:cNvPr name="Freeform 8" id="8"/>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solidFill>
                  <a:latin typeface="Raleway"/>
                </a:rPr>
                <a:t>Acidity, sodium, and alcohol levels affect quality</a:t>
              </a:r>
            </a:p>
            <a:p>
              <a:pPr algn="ctr">
                <a:lnSpc>
                  <a:spcPts val="4200"/>
                </a:lnSpc>
              </a:pPr>
            </a:p>
            <a:p>
              <a:pPr algn="ctr">
                <a:lnSpc>
                  <a:spcPts val="4200"/>
                </a:lnSpc>
              </a:pPr>
              <a:r>
                <a:rPr lang="en-US" sz="3000">
                  <a:solidFill>
                    <a:srgbClr val="FFFFFF"/>
                  </a:solidFill>
                  <a:latin typeface="Raleway"/>
                </a:rPr>
                <a:t>Quality Rating is 3-9</a:t>
              </a:r>
            </a:p>
          </p:txBody>
        </p:sp>
      </p:grpSp>
      <p:grpSp>
        <p:nvGrpSpPr>
          <p:cNvPr name="Group 10" id="10"/>
          <p:cNvGrpSpPr/>
          <p:nvPr/>
        </p:nvGrpSpPr>
        <p:grpSpPr>
          <a:xfrm rot="0">
            <a:off x="13466302" y="2708797"/>
            <a:ext cx="4792696" cy="3266694"/>
            <a:chOff x="0" y="0"/>
            <a:chExt cx="1262274" cy="860364"/>
          </a:xfrm>
        </p:grpSpPr>
        <p:sp>
          <p:nvSpPr>
            <p:cNvPr name="Freeform 11" id="11"/>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solidFill>
                  <a:latin typeface="Raleway"/>
                </a:rPr>
                <a:t>Predict the Quality of Vinho Verde Wine</a:t>
              </a:r>
            </a:p>
          </p:txBody>
        </p:sp>
      </p:grpSp>
      <p:grpSp>
        <p:nvGrpSpPr>
          <p:cNvPr name="Group 13" id="13"/>
          <p:cNvGrpSpPr/>
          <p:nvPr/>
        </p:nvGrpSpPr>
        <p:grpSpPr>
          <a:xfrm rot="0">
            <a:off x="1388343" y="2238256"/>
            <a:ext cx="2074014" cy="941082"/>
            <a:chOff x="0" y="0"/>
            <a:chExt cx="546242" cy="247857"/>
          </a:xfrm>
        </p:grpSpPr>
        <p:sp>
          <p:nvSpPr>
            <p:cNvPr name="Freeform 14" id="14"/>
            <p:cNvSpPr/>
            <p:nvPr/>
          </p:nvSpPr>
          <p:spPr>
            <a:xfrm flipH="false" flipV="false">
              <a:off x="0" y="0"/>
              <a:ext cx="546242" cy="247857"/>
            </a:xfrm>
            <a:custGeom>
              <a:avLst/>
              <a:gdLst/>
              <a:ahLst/>
              <a:cxnLst/>
              <a:rect r="r" b="b" t="t" l="l"/>
              <a:pathLst>
                <a:path h="247857" w="546242">
                  <a:moveTo>
                    <a:pt x="123929" y="0"/>
                  </a:moveTo>
                  <a:lnTo>
                    <a:pt x="422314" y="0"/>
                  </a:lnTo>
                  <a:cubicBezTo>
                    <a:pt x="455182" y="0"/>
                    <a:pt x="486703" y="13057"/>
                    <a:pt x="509945" y="36298"/>
                  </a:cubicBezTo>
                  <a:cubicBezTo>
                    <a:pt x="533186" y="59539"/>
                    <a:pt x="546242" y="91061"/>
                    <a:pt x="546242" y="123929"/>
                  </a:cubicBezTo>
                  <a:lnTo>
                    <a:pt x="546242" y="123929"/>
                  </a:lnTo>
                  <a:cubicBezTo>
                    <a:pt x="546242" y="156796"/>
                    <a:pt x="533186" y="188318"/>
                    <a:pt x="509945" y="211559"/>
                  </a:cubicBezTo>
                  <a:cubicBezTo>
                    <a:pt x="486703" y="234800"/>
                    <a:pt x="455182" y="247857"/>
                    <a:pt x="422314"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3074607" y="929978"/>
            <a:ext cx="12138786" cy="1149350"/>
          </a:xfrm>
          <a:prstGeom prst="rect">
            <a:avLst/>
          </a:prstGeom>
        </p:spPr>
        <p:txBody>
          <a:bodyPr anchor="t" rtlCol="false" tIns="0" lIns="0" bIns="0" rIns="0">
            <a:spAutoFit/>
          </a:bodyPr>
          <a:lstStyle/>
          <a:p>
            <a:pPr algn="l" marL="0" indent="0" lvl="0">
              <a:lnSpc>
                <a:spcPts val="10000"/>
              </a:lnSpc>
              <a:spcBef>
                <a:spcPct val="0"/>
              </a:spcBef>
            </a:pPr>
            <a:r>
              <a:rPr lang="en-US" sz="5000">
                <a:solidFill>
                  <a:srgbClr val="FFFFFF"/>
                </a:solidFill>
                <a:latin typeface="Safira March"/>
              </a:rPr>
              <a:t>EXECUTIVE SUMMARY</a:t>
            </a:r>
          </a:p>
        </p:txBody>
      </p:sp>
      <p:sp>
        <p:nvSpPr>
          <p:cNvPr name="TextBox 17" id="17"/>
          <p:cNvSpPr txBox="true"/>
          <p:nvPr/>
        </p:nvSpPr>
        <p:spPr>
          <a:xfrm rot="0">
            <a:off x="1470617" y="2330972"/>
            <a:ext cx="1909465"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aleway"/>
              </a:rPr>
              <a:t>Big Idea</a:t>
            </a:r>
          </a:p>
        </p:txBody>
      </p:sp>
      <p:grpSp>
        <p:nvGrpSpPr>
          <p:cNvPr name="Group 18" id="18"/>
          <p:cNvGrpSpPr/>
          <p:nvPr/>
        </p:nvGrpSpPr>
        <p:grpSpPr>
          <a:xfrm rot="0">
            <a:off x="7441975" y="2238256"/>
            <a:ext cx="3362542" cy="941082"/>
            <a:chOff x="0" y="0"/>
            <a:chExt cx="885608" cy="247857"/>
          </a:xfrm>
        </p:grpSpPr>
        <p:sp>
          <p:nvSpPr>
            <p:cNvPr name="Freeform 19" id="19"/>
            <p:cNvSpPr/>
            <p:nvPr/>
          </p:nvSpPr>
          <p:spPr>
            <a:xfrm flipH="false" flipV="false">
              <a:off x="0" y="0"/>
              <a:ext cx="885608" cy="247857"/>
            </a:xfrm>
            <a:custGeom>
              <a:avLst/>
              <a:gdLst/>
              <a:ahLst/>
              <a:cxnLst/>
              <a:rect r="r" b="b" t="t" l="l"/>
              <a:pathLst>
                <a:path h="247857" w="885608">
                  <a:moveTo>
                    <a:pt x="117422" y="0"/>
                  </a:moveTo>
                  <a:lnTo>
                    <a:pt x="768185" y="0"/>
                  </a:lnTo>
                  <a:cubicBezTo>
                    <a:pt x="833036" y="0"/>
                    <a:pt x="885608" y="52572"/>
                    <a:pt x="885608" y="117422"/>
                  </a:cubicBezTo>
                  <a:lnTo>
                    <a:pt x="885608" y="130435"/>
                  </a:lnTo>
                  <a:cubicBezTo>
                    <a:pt x="885608" y="195285"/>
                    <a:pt x="833036" y="247857"/>
                    <a:pt x="768185" y="247857"/>
                  </a:cubicBezTo>
                  <a:lnTo>
                    <a:pt x="117422" y="247857"/>
                  </a:lnTo>
                  <a:cubicBezTo>
                    <a:pt x="52572" y="247857"/>
                    <a:pt x="0" y="195285"/>
                    <a:pt x="0" y="130435"/>
                  </a:cubicBezTo>
                  <a:lnTo>
                    <a:pt x="0" y="117422"/>
                  </a:lnTo>
                  <a:cubicBezTo>
                    <a:pt x="0" y="52572"/>
                    <a:pt x="52572" y="0"/>
                    <a:pt x="117422" y="0"/>
                  </a:cubicBezTo>
                  <a:close/>
                </a:path>
              </a:pathLst>
            </a:custGeom>
            <a:solidFill>
              <a:srgbClr val="000000"/>
            </a:solidFill>
            <a:ln>
              <a:noFill/>
            </a:ln>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1" id="21"/>
          <p:cNvSpPr txBox="true"/>
          <p:nvPr/>
        </p:nvSpPr>
        <p:spPr>
          <a:xfrm rot="0">
            <a:off x="7623244" y="2330972"/>
            <a:ext cx="3045321"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aleway"/>
              </a:rPr>
              <a:t>Top Findings</a:t>
            </a:r>
          </a:p>
        </p:txBody>
      </p:sp>
      <p:grpSp>
        <p:nvGrpSpPr>
          <p:cNvPr name="Group 22" id="22"/>
          <p:cNvGrpSpPr/>
          <p:nvPr/>
        </p:nvGrpSpPr>
        <p:grpSpPr>
          <a:xfrm rot="0">
            <a:off x="1028700" y="6437901"/>
            <a:ext cx="16230600" cy="3669600"/>
            <a:chOff x="0" y="0"/>
            <a:chExt cx="4274726" cy="966479"/>
          </a:xfrm>
        </p:grpSpPr>
        <p:sp>
          <p:nvSpPr>
            <p:cNvPr name="Freeform 23" id="23"/>
            <p:cNvSpPr/>
            <p:nvPr/>
          </p:nvSpPr>
          <p:spPr>
            <a:xfrm flipH="false" flipV="false">
              <a:off x="0" y="0"/>
              <a:ext cx="4274726" cy="966479"/>
            </a:xfrm>
            <a:custGeom>
              <a:avLst/>
              <a:gdLst/>
              <a:ahLst/>
              <a:cxnLst/>
              <a:rect r="r" b="b" t="t" l="l"/>
              <a:pathLst>
                <a:path h="966479" w="4274726">
                  <a:moveTo>
                    <a:pt x="24327" y="0"/>
                  </a:moveTo>
                  <a:lnTo>
                    <a:pt x="4250399" y="0"/>
                  </a:lnTo>
                  <a:cubicBezTo>
                    <a:pt x="4263834" y="0"/>
                    <a:pt x="4274726" y="10891"/>
                    <a:pt x="4274726" y="24327"/>
                  </a:cubicBezTo>
                  <a:lnTo>
                    <a:pt x="4274726" y="942152"/>
                  </a:lnTo>
                  <a:cubicBezTo>
                    <a:pt x="4274726" y="948604"/>
                    <a:pt x="4272163" y="954792"/>
                    <a:pt x="4267601" y="959354"/>
                  </a:cubicBezTo>
                  <a:cubicBezTo>
                    <a:pt x="4263039" y="963916"/>
                    <a:pt x="4256851" y="966479"/>
                    <a:pt x="4250399" y="966479"/>
                  </a:cubicBezTo>
                  <a:lnTo>
                    <a:pt x="24327" y="966479"/>
                  </a:lnTo>
                  <a:cubicBezTo>
                    <a:pt x="10891" y="966479"/>
                    <a:pt x="0" y="955588"/>
                    <a:pt x="0" y="942152"/>
                  </a:cubicBezTo>
                  <a:lnTo>
                    <a:pt x="0" y="24327"/>
                  </a:lnTo>
                  <a:cubicBezTo>
                    <a:pt x="0" y="10891"/>
                    <a:pt x="10891" y="0"/>
                    <a:pt x="24327" y="0"/>
                  </a:cubicBezTo>
                  <a:close/>
                </a:path>
              </a:pathLst>
            </a:custGeom>
            <a:solidFill>
              <a:srgbClr val="C84FCA"/>
            </a:soli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nSpc>
                  <a:spcPts val="3499"/>
                </a:lnSpc>
              </a:pPr>
              <a:r>
                <a:rPr lang="en-US" sz="2499">
                  <a:solidFill>
                    <a:srgbClr val="FFFFFF"/>
                  </a:solidFill>
                  <a:latin typeface="Raleway"/>
                </a:rPr>
                <a:t>  </a:t>
              </a:r>
              <a:r>
                <a:rPr lang="en-US" sz="2499">
                  <a:solidFill>
                    <a:srgbClr val="FFFFFF"/>
                  </a:solidFill>
                  <a:latin typeface="Raleway Bold"/>
                </a:rPr>
                <a:t>Future Researchers: </a:t>
              </a:r>
              <a:r>
                <a:rPr lang="en-US" sz="2499">
                  <a:solidFill>
                    <a:srgbClr val="FFFFFF"/>
                  </a:solidFill>
                  <a:latin typeface="Raleway"/>
                </a:rPr>
                <a:t>Gather data on more grape types.</a:t>
              </a:r>
            </a:p>
            <a:p>
              <a:pPr>
                <a:lnSpc>
                  <a:spcPts val="3499"/>
                </a:lnSpc>
              </a:pPr>
            </a:p>
            <a:p>
              <a:pPr>
                <a:lnSpc>
                  <a:spcPts val="3499"/>
                </a:lnSpc>
              </a:pPr>
              <a:r>
                <a:rPr lang="en-US" sz="2499">
                  <a:solidFill>
                    <a:srgbClr val="FFFFFF"/>
                  </a:solidFill>
                  <a:latin typeface="Raleway"/>
                </a:rPr>
                <a:t>  </a:t>
              </a:r>
              <a:r>
                <a:rPr lang="en-US" sz="2499">
                  <a:solidFill>
                    <a:srgbClr val="FFFFFF"/>
                  </a:solidFill>
                  <a:latin typeface="Raleway Bold"/>
                </a:rPr>
                <a:t>Data Engineers: </a:t>
              </a:r>
              <a:r>
                <a:rPr lang="en-US" sz="2499">
                  <a:solidFill>
                    <a:srgbClr val="FFFFFF"/>
                  </a:solidFill>
                  <a:latin typeface="Raleway"/>
                </a:rPr>
                <a:t>Either split the dataset into white and red and create separate models or gather more data on red types of vinho verde to balance the dataframe and provide additional insights.</a:t>
              </a:r>
            </a:p>
            <a:p>
              <a:pPr>
                <a:lnSpc>
                  <a:spcPts val="3499"/>
                </a:lnSpc>
              </a:pPr>
            </a:p>
            <a:p>
              <a:pPr>
                <a:lnSpc>
                  <a:spcPts val="3499"/>
                </a:lnSpc>
              </a:pPr>
              <a:r>
                <a:rPr lang="en-US" sz="2499">
                  <a:solidFill>
                    <a:srgbClr val="FFFFFF"/>
                  </a:solidFill>
                  <a:latin typeface="Raleway"/>
                </a:rPr>
                <a:t>  </a:t>
              </a:r>
              <a:r>
                <a:rPr lang="en-US" sz="2499">
                  <a:solidFill>
                    <a:srgbClr val="FFFFFF"/>
                  </a:solidFill>
                  <a:latin typeface="Raleway Bold"/>
                </a:rPr>
                <a:t>Data Scientists: </a:t>
              </a:r>
              <a:r>
                <a:rPr lang="en-US" sz="2499">
                  <a:solidFill>
                    <a:srgbClr val="FFFFFF"/>
                  </a:solidFill>
                  <a:latin typeface="Raleway"/>
                </a:rPr>
                <a:t>Remove outliers and engineer "acid" and "feel" features using appropriate columns. </a:t>
              </a:r>
            </a:p>
            <a:p>
              <a:pPr>
                <a:lnSpc>
                  <a:spcPts val="3499"/>
                </a:lnSpc>
              </a:pPr>
            </a:p>
            <a:p>
              <a:pPr>
                <a:lnSpc>
                  <a:spcPts val="3499"/>
                </a:lnSpc>
              </a:pPr>
              <a:r>
                <a:rPr lang="en-US" sz="2499">
                  <a:solidFill>
                    <a:srgbClr val="FFFFFF"/>
                  </a:solidFill>
                  <a:latin typeface="Raleway"/>
                </a:rPr>
                <a:t>  </a:t>
              </a:r>
              <a:r>
                <a:rPr lang="en-US" sz="2499">
                  <a:solidFill>
                    <a:srgbClr val="FFFFFF"/>
                  </a:solidFill>
                  <a:latin typeface="Raleway Bold"/>
                </a:rPr>
                <a:t>Business:</a:t>
              </a:r>
              <a:r>
                <a:rPr lang="en-US" sz="2499">
                  <a:solidFill>
                    <a:srgbClr val="FFFFFF"/>
                  </a:solidFill>
                  <a:latin typeface="Raleway"/>
                </a:rPr>
                <a:t> We do not recommend putting the regression models into production.</a:t>
              </a:r>
            </a:p>
          </p:txBody>
        </p:sp>
      </p:grpSp>
      <p:grpSp>
        <p:nvGrpSpPr>
          <p:cNvPr name="Group 25" id="25"/>
          <p:cNvGrpSpPr/>
          <p:nvPr/>
        </p:nvGrpSpPr>
        <p:grpSpPr>
          <a:xfrm rot="0">
            <a:off x="10626317" y="5975491"/>
            <a:ext cx="4587076" cy="941082"/>
            <a:chOff x="0" y="0"/>
            <a:chExt cx="1208119" cy="247857"/>
          </a:xfrm>
        </p:grpSpPr>
        <p:sp>
          <p:nvSpPr>
            <p:cNvPr name="Freeform 26" id="26"/>
            <p:cNvSpPr/>
            <p:nvPr/>
          </p:nvSpPr>
          <p:spPr>
            <a:xfrm flipH="false" flipV="false">
              <a:off x="0" y="0"/>
              <a:ext cx="1208119" cy="247857"/>
            </a:xfrm>
            <a:custGeom>
              <a:avLst/>
              <a:gdLst/>
              <a:ahLst/>
              <a:cxnLst/>
              <a:rect r="r" b="b" t="t" l="l"/>
              <a:pathLst>
                <a:path h="247857" w="1208119">
                  <a:moveTo>
                    <a:pt x="86076" y="0"/>
                  </a:moveTo>
                  <a:lnTo>
                    <a:pt x="1122043" y="0"/>
                  </a:lnTo>
                  <a:cubicBezTo>
                    <a:pt x="1169581" y="0"/>
                    <a:pt x="1208119" y="38538"/>
                    <a:pt x="1208119" y="86076"/>
                  </a:cubicBezTo>
                  <a:lnTo>
                    <a:pt x="1208119" y="161781"/>
                  </a:lnTo>
                  <a:cubicBezTo>
                    <a:pt x="1208119" y="184610"/>
                    <a:pt x="1199050" y="206504"/>
                    <a:pt x="1182908" y="222646"/>
                  </a:cubicBezTo>
                  <a:cubicBezTo>
                    <a:pt x="1166765" y="238788"/>
                    <a:pt x="1144872" y="247857"/>
                    <a:pt x="1122043" y="247857"/>
                  </a:cubicBezTo>
                  <a:lnTo>
                    <a:pt x="86076" y="247857"/>
                  </a:lnTo>
                  <a:cubicBezTo>
                    <a:pt x="38538" y="247857"/>
                    <a:pt x="0" y="209319"/>
                    <a:pt x="0" y="161781"/>
                  </a:cubicBezTo>
                  <a:lnTo>
                    <a:pt x="0" y="86076"/>
                  </a:lnTo>
                  <a:cubicBezTo>
                    <a:pt x="0" y="38538"/>
                    <a:pt x="38538" y="0"/>
                    <a:pt x="86076" y="0"/>
                  </a:cubicBezTo>
                  <a:close/>
                </a:path>
              </a:pathLst>
            </a:custGeom>
            <a:solidFill>
              <a:srgbClr val="000000"/>
            </a:solidFill>
            <a:ln>
              <a:noFill/>
            </a:ln>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8" id="28"/>
          <p:cNvSpPr txBox="true"/>
          <p:nvPr/>
        </p:nvSpPr>
        <p:spPr>
          <a:xfrm rot="0">
            <a:off x="10626317" y="6068207"/>
            <a:ext cx="4587076"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aleway"/>
              </a:rPr>
              <a:t>Recommendation</a:t>
            </a:r>
          </a:p>
        </p:txBody>
      </p:sp>
      <p:grpSp>
        <p:nvGrpSpPr>
          <p:cNvPr name="Group 29" id="29"/>
          <p:cNvGrpSpPr/>
          <p:nvPr/>
        </p:nvGrpSpPr>
        <p:grpSpPr>
          <a:xfrm rot="0">
            <a:off x="15022018" y="2238256"/>
            <a:ext cx="1711476" cy="941082"/>
            <a:chOff x="0" y="0"/>
            <a:chExt cx="450759" cy="247857"/>
          </a:xfrm>
        </p:grpSpPr>
        <p:sp>
          <p:nvSpPr>
            <p:cNvPr name="Freeform 30" id="30"/>
            <p:cNvSpPr/>
            <p:nvPr/>
          </p:nvSpPr>
          <p:spPr>
            <a:xfrm flipH="false" flipV="false">
              <a:off x="0" y="0"/>
              <a:ext cx="450759" cy="247857"/>
            </a:xfrm>
            <a:custGeom>
              <a:avLst/>
              <a:gdLst/>
              <a:ahLst/>
              <a:cxnLst/>
              <a:rect r="r" b="b" t="t" l="l"/>
              <a:pathLst>
                <a:path h="247857" w="450759">
                  <a:moveTo>
                    <a:pt x="123929" y="0"/>
                  </a:moveTo>
                  <a:lnTo>
                    <a:pt x="326831" y="0"/>
                  </a:lnTo>
                  <a:cubicBezTo>
                    <a:pt x="359698" y="0"/>
                    <a:pt x="391220" y="13057"/>
                    <a:pt x="414461" y="36298"/>
                  </a:cubicBezTo>
                  <a:cubicBezTo>
                    <a:pt x="437702" y="59539"/>
                    <a:pt x="450759" y="91061"/>
                    <a:pt x="450759" y="123929"/>
                  </a:cubicBezTo>
                  <a:lnTo>
                    <a:pt x="450759" y="123929"/>
                  </a:lnTo>
                  <a:cubicBezTo>
                    <a:pt x="450759" y="156796"/>
                    <a:pt x="437702" y="188318"/>
                    <a:pt x="414461" y="211559"/>
                  </a:cubicBezTo>
                  <a:cubicBezTo>
                    <a:pt x="391220" y="234800"/>
                    <a:pt x="359698" y="247857"/>
                    <a:pt x="326831"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15322144" y="2330972"/>
            <a:ext cx="1081013"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aleway"/>
              </a:rPr>
              <a:t>Goal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190475" y="-3785273"/>
            <a:ext cx="11326739" cy="108878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829598">
            <a:off x="13158170" y="851138"/>
            <a:ext cx="11326739" cy="10887828"/>
          </a:xfrm>
          <a:prstGeom prst="rect">
            <a:avLst/>
          </a:prstGeom>
        </p:spPr>
      </p:pic>
      <p:grpSp>
        <p:nvGrpSpPr>
          <p:cNvPr name="Group 4" id="4"/>
          <p:cNvGrpSpPr/>
          <p:nvPr/>
        </p:nvGrpSpPr>
        <p:grpSpPr>
          <a:xfrm rot="0">
            <a:off x="29002" y="2708797"/>
            <a:ext cx="4792696" cy="3266694"/>
            <a:chOff x="0" y="0"/>
            <a:chExt cx="1262274" cy="860364"/>
          </a:xfrm>
        </p:grpSpPr>
        <p:sp>
          <p:nvSpPr>
            <p:cNvPr name="Freeform 5" id="5"/>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solidFill>
                  <a:latin typeface="Raleway"/>
                </a:rPr>
                <a:t>Using ML techniques we can take the chemicals of wine and predict the finished wine's quality similar to a sommelier</a:t>
              </a:r>
            </a:p>
          </p:txBody>
        </p:sp>
      </p:grpSp>
      <p:grpSp>
        <p:nvGrpSpPr>
          <p:cNvPr name="Group 7" id="7"/>
          <p:cNvGrpSpPr/>
          <p:nvPr/>
        </p:nvGrpSpPr>
        <p:grpSpPr>
          <a:xfrm rot="0">
            <a:off x="6749557" y="2708797"/>
            <a:ext cx="4792696" cy="3266694"/>
            <a:chOff x="0" y="0"/>
            <a:chExt cx="1262274" cy="860364"/>
          </a:xfrm>
        </p:grpSpPr>
        <p:sp>
          <p:nvSpPr>
            <p:cNvPr name="Freeform 8" id="8"/>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alpha val="23922"/>
              </a:srgbClr>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alpha val="23922"/>
                    </a:srgbClr>
                  </a:solidFill>
                  <a:latin typeface="Raleway"/>
                </a:rPr>
                <a:t>Acidity, sodium, and alcohol levels affect quality</a:t>
              </a:r>
            </a:p>
            <a:p>
              <a:pPr algn="ctr">
                <a:lnSpc>
                  <a:spcPts val="4200"/>
                </a:lnSpc>
              </a:pPr>
            </a:p>
            <a:p>
              <a:pPr algn="ctr">
                <a:lnSpc>
                  <a:spcPts val="4200"/>
                </a:lnSpc>
              </a:pPr>
              <a:r>
                <a:rPr lang="en-US" sz="3000">
                  <a:solidFill>
                    <a:srgbClr val="FFFFFF">
                      <a:alpha val="23922"/>
                    </a:srgbClr>
                  </a:solidFill>
                  <a:latin typeface="Raleway"/>
                </a:rPr>
                <a:t>Quality Rating is 3-9</a:t>
              </a:r>
            </a:p>
          </p:txBody>
        </p:sp>
      </p:grpSp>
      <p:grpSp>
        <p:nvGrpSpPr>
          <p:cNvPr name="Group 10" id="10"/>
          <p:cNvGrpSpPr/>
          <p:nvPr/>
        </p:nvGrpSpPr>
        <p:grpSpPr>
          <a:xfrm rot="0">
            <a:off x="13466302" y="2708797"/>
            <a:ext cx="4792696" cy="3086100"/>
            <a:chOff x="0" y="0"/>
            <a:chExt cx="1262274" cy="812800"/>
          </a:xfrm>
        </p:grpSpPr>
        <p:sp>
          <p:nvSpPr>
            <p:cNvPr name="Freeform 11" id="11"/>
            <p:cNvSpPr/>
            <p:nvPr/>
          </p:nvSpPr>
          <p:spPr>
            <a:xfrm flipH="false" flipV="false">
              <a:off x="0" y="0"/>
              <a:ext cx="1262274" cy="812800"/>
            </a:xfrm>
            <a:custGeom>
              <a:avLst/>
              <a:gdLst/>
              <a:ahLst/>
              <a:cxnLst/>
              <a:rect r="r" b="b" t="t" l="l"/>
              <a:pathLst>
                <a:path h="812800" w="1262274">
                  <a:moveTo>
                    <a:pt x="82383" y="0"/>
                  </a:moveTo>
                  <a:lnTo>
                    <a:pt x="1179890" y="0"/>
                  </a:lnTo>
                  <a:cubicBezTo>
                    <a:pt x="1225389" y="0"/>
                    <a:pt x="1262274" y="36884"/>
                    <a:pt x="1262274" y="82383"/>
                  </a:cubicBezTo>
                  <a:lnTo>
                    <a:pt x="1262274" y="730417"/>
                  </a:lnTo>
                  <a:cubicBezTo>
                    <a:pt x="1262274" y="775916"/>
                    <a:pt x="1225389" y="812800"/>
                    <a:pt x="1179890" y="812800"/>
                  </a:cubicBezTo>
                  <a:lnTo>
                    <a:pt x="82383" y="812800"/>
                  </a:lnTo>
                  <a:cubicBezTo>
                    <a:pt x="36884" y="812800"/>
                    <a:pt x="0" y="775916"/>
                    <a:pt x="0" y="730417"/>
                  </a:cubicBezTo>
                  <a:lnTo>
                    <a:pt x="0" y="82383"/>
                  </a:lnTo>
                  <a:cubicBezTo>
                    <a:pt x="0" y="36884"/>
                    <a:pt x="36884" y="0"/>
                    <a:pt x="82383" y="0"/>
                  </a:cubicBezTo>
                  <a:close/>
                </a:path>
              </a:pathLst>
            </a:custGeom>
            <a:solidFill>
              <a:srgbClr val="C84FCA">
                <a:alpha val="23922"/>
              </a:srgbClr>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alpha val="23922"/>
                    </a:srgbClr>
                  </a:solidFill>
                  <a:latin typeface="Raleway"/>
                </a:rPr>
                <a:t>Predict the Quality of Vinho Verde Wine</a:t>
              </a:r>
            </a:p>
          </p:txBody>
        </p:sp>
      </p:grpSp>
      <p:grpSp>
        <p:nvGrpSpPr>
          <p:cNvPr name="Group 13" id="13"/>
          <p:cNvGrpSpPr/>
          <p:nvPr/>
        </p:nvGrpSpPr>
        <p:grpSpPr>
          <a:xfrm rot="0">
            <a:off x="1388343" y="2238256"/>
            <a:ext cx="2074014" cy="941082"/>
            <a:chOff x="0" y="0"/>
            <a:chExt cx="546242" cy="247857"/>
          </a:xfrm>
        </p:grpSpPr>
        <p:sp>
          <p:nvSpPr>
            <p:cNvPr name="Freeform 14" id="14"/>
            <p:cNvSpPr/>
            <p:nvPr/>
          </p:nvSpPr>
          <p:spPr>
            <a:xfrm flipH="false" flipV="false">
              <a:off x="0" y="0"/>
              <a:ext cx="546242" cy="247857"/>
            </a:xfrm>
            <a:custGeom>
              <a:avLst/>
              <a:gdLst/>
              <a:ahLst/>
              <a:cxnLst/>
              <a:rect r="r" b="b" t="t" l="l"/>
              <a:pathLst>
                <a:path h="247857" w="546242">
                  <a:moveTo>
                    <a:pt x="123929" y="0"/>
                  </a:moveTo>
                  <a:lnTo>
                    <a:pt x="422314" y="0"/>
                  </a:lnTo>
                  <a:cubicBezTo>
                    <a:pt x="455182" y="0"/>
                    <a:pt x="486703" y="13057"/>
                    <a:pt x="509945" y="36298"/>
                  </a:cubicBezTo>
                  <a:cubicBezTo>
                    <a:pt x="533186" y="59539"/>
                    <a:pt x="546242" y="91061"/>
                    <a:pt x="546242" y="123929"/>
                  </a:cubicBezTo>
                  <a:lnTo>
                    <a:pt x="546242" y="123929"/>
                  </a:lnTo>
                  <a:cubicBezTo>
                    <a:pt x="546242" y="156796"/>
                    <a:pt x="533186" y="188318"/>
                    <a:pt x="509945" y="211559"/>
                  </a:cubicBezTo>
                  <a:cubicBezTo>
                    <a:pt x="486703" y="234800"/>
                    <a:pt x="455182" y="247857"/>
                    <a:pt x="422314"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3074607" y="929978"/>
            <a:ext cx="12138786" cy="1149350"/>
          </a:xfrm>
          <a:prstGeom prst="rect">
            <a:avLst/>
          </a:prstGeom>
        </p:spPr>
        <p:txBody>
          <a:bodyPr anchor="t" rtlCol="false" tIns="0" lIns="0" bIns="0" rIns="0">
            <a:spAutoFit/>
          </a:bodyPr>
          <a:lstStyle/>
          <a:p>
            <a:pPr algn="l" marL="0" indent="0" lvl="0">
              <a:lnSpc>
                <a:spcPts val="10000"/>
              </a:lnSpc>
              <a:spcBef>
                <a:spcPct val="0"/>
              </a:spcBef>
            </a:pPr>
            <a:r>
              <a:rPr lang="en-US" sz="5000">
                <a:solidFill>
                  <a:srgbClr val="FFFFFF"/>
                </a:solidFill>
                <a:latin typeface="Safira March"/>
              </a:rPr>
              <a:t>EXECUTIVE SUMMARY</a:t>
            </a:r>
          </a:p>
        </p:txBody>
      </p:sp>
      <p:sp>
        <p:nvSpPr>
          <p:cNvPr name="TextBox 17" id="17"/>
          <p:cNvSpPr txBox="true"/>
          <p:nvPr/>
        </p:nvSpPr>
        <p:spPr>
          <a:xfrm rot="0">
            <a:off x="1470617" y="2330972"/>
            <a:ext cx="1909465"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aleway"/>
              </a:rPr>
              <a:t>Big Idea</a:t>
            </a:r>
          </a:p>
        </p:txBody>
      </p:sp>
      <p:grpSp>
        <p:nvGrpSpPr>
          <p:cNvPr name="Group 18" id="18"/>
          <p:cNvGrpSpPr/>
          <p:nvPr/>
        </p:nvGrpSpPr>
        <p:grpSpPr>
          <a:xfrm rot="0">
            <a:off x="7441975" y="2238256"/>
            <a:ext cx="3362542" cy="941082"/>
            <a:chOff x="0" y="0"/>
            <a:chExt cx="885608" cy="247857"/>
          </a:xfrm>
        </p:grpSpPr>
        <p:sp>
          <p:nvSpPr>
            <p:cNvPr name="Freeform 19" id="19"/>
            <p:cNvSpPr/>
            <p:nvPr/>
          </p:nvSpPr>
          <p:spPr>
            <a:xfrm flipH="false" flipV="false">
              <a:off x="0" y="0"/>
              <a:ext cx="885608" cy="247857"/>
            </a:xfrm>
            <a:custGeom>
              <a:avLst/>
              <a:gdLst/>
              <a:ahLst/>
              <a:cxnLst/>
              <a:rect r="r" b="b" t="t" l="l"/>
              <a:pathLst>
                <a:path h="247857" w="885608">
                  <a:moveTo>
                    <a:pt x="117422" y="0"/>
                  </a:moveTo>
                  <a:lnTo>
                    <a:pt x="768185" y="0"/>
                  </a:lnTo>
                  <a:cubicBezTo>
                    <a:pt x="833036" y="0"/>
                    <a:pt x="885608" y="52572"/>
                    <a:pt x="885608" y="117422"/>
                  </a:cubicBezTo>
                  <a:lnTo>
                    <a:pt x="885608" y="130435"/>
                  </a:lnTo>
                  <a:cubicBezTo>
                    <a:pt x="885608" y="195285"/>
                    <a:pt x="833036" y="247857"/>
                    <a:pt x="768185" y="247857"/>
                  </a:cubicBezTo>
                  <a:lnTo>
                    <a:pt x="117422" y="247857"/>
                  </a:lnTo>
                  <a:cubicBezTo>
                    <a:pt x="52572" y="247857"/>
                    <a:pt x="0" y="195285"/>
                    <a:pt x="0" y="130435"/>
                  </a:cubicBezTo>
                  <a:lnTo>
                    <a:pt x="0" y="117422"/>
                  </a:lnTo>
                  <a:cubicBezTo>
                    <a:pt x="0" y="52572"/>
                    <a:pt x="52572" y="0"/>
                    <a:pt x="117422" y="0"/>
                  </a:cubicBezTo>
                  <a:close/>
                </a:path>
              </a:pathLst>
            </a:custGeom>
            <a:solidFill>
              <a:srgbClr val="000000"/>
            </a:solidFill>
            <a:ln>
              <a:noFill/>
            </a:ln>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1" id="21"/>
          <p:cNvSpPr txBox="true"/>
          <p:nvPr/>
        </p:nvSpPr>
        <p:spPr>
          <a:xfrm rot="0">
            <a:off x="7623244" y="2330972"/>
            <a:ext cx="3045321"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3922"/>
                  </a:srgbClr>
                </a:solidFill>
                <a:latin typeface="Raleway"/>
              </a:rPr>
              <a:t>Top Findings</a:t>
            </a:r>
          </a:p>
        </p:txBody>
      </p:sp>
      <p:grpSp>
        <p:nvGrpSpPr>
          <p:cNvPr name="Group 22" id="22"/>
          <p:cNvGrpSpPr/>
          <p:nvPr/>
        </p:nvGrpSpPr>
        <p:grpSpPr>
          <a:xfrm rot="0">
            <a:off x="1028700" y="6437901"/>
            <a:ext cx="16230600" cy="3669600"/>
            <a:chOff x="0" y="0"/>
            <a:chExt cx="4274726" cy="966479"/>
          </a:xfrm>
        </p:grpSpPr>
        <p:sp>
          <p:nvSpPr>
            <p:cNvPr name="Freeform 23" id="23"/>
            <p:cNvSpPr/>
            <p:nvPr/>
          </p:nvSpPr>
          <p:spPr>
            <a:xfrm flipH="false" flipV="false">
              <a:off x="0" y="0"/>
              <a:ext cx="4274726" cy="966479"/>
            </a:xfrm>
            <a:custGeom>
              <a:avLst/>
              <a:gdLst/>
              <a:ahLst/>
              <a:cxnLst/>
              <a:rect r="r" b="b" t="t" l="l"/>
              <a:pathLst>
                <a:path h="966479" w="4274726">
                  <a:moveTo>
                    <a:pt x="24327" y="0"/>
                  </a:moveTo>
                  <a:lnTo>
                    <a:pt x="4250399" y="0"/>
                  </a:lnTo>
                  <a:cubicBezTo>
                    <a:pt x="4263834" y="0"/>
                    <a:pt x="4274726" y="10891"/>
                    <a:pt x="4274726" y="24327"/>
                  </a:cubicBezTo>
                  <a:lnTo>
                    <a:pt x="4274726" y="942152"/>
                  </a:lnTo>
                  <a:cubicBezTo>
                    <a:pt x="4274726" y="948604"/>
                    <a:pt x="4272163" y="954792"/>
                    <a:pt x="4267601" y="959354"/>
                  </a:cubicBezTo>
                  <a:cubicBezTo>
                    <a:pt x="4263039" y="963916"/>
                    <a:pt x="4256851" y="966479"/>
                    <a:pt x="4250399" y="966479"/>
                  </a:cubicBezTo>
                  <a:lnTo>
                    <a:pt x="24327" y="966479"/>
                  </a:lnTo>
                  <a:cubicBezTo>
                    <a:pt x="10891" y="966479"/>
                    <a:pt x="0" y="955588"/>
                    <a:pt x="0" y="942152"/>
                  </a:cubicBezTo>
                  <a:lnTo>
                    <a:pt x="0" y="24327"/>
                  </a:lnTo>
                  <a:cubicBezTo>
                    <a:pt x="0" y="10891"/>
                    <a:pt x="10891" y="0"/>
                    <a:pt x="24327" y="0"/>
                  </a:cubicBezTo>
                  <a:close/>
                </a:path>
              </a:pathLst>
            </a:custGeom>
            <a:solidFill>
              <a:srgbClr val="C84FCA">
                <a:alpha val="23922"/>
              </a:srgbClr>
            </a:soli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nSpc>
                  <a:spcPts val="3499"/>
                </a:lnSpc>
              </a:pPr>
              <a:r>
                <a:rPr lang="en-US" sz="2499">
                  <a:solidFill>
                    <a:srgbClr val="FFFFFF">
                      <a:alpha val="23922"/>
                    </a:srgbClr>
                  </a:solidFill>
                  <a:latin typeface="Raleway"/>
                </a:rPr>
                <a:t>  </a:t>
              </a:r>
              <a:r>
                <a:rPr lang="en-US" sz="2499">
                  <a:solidFill>
                    <a:srgbClr val="FFFFFF">
                      <a:alpha val="23922"/>
                    </a:srgbClr>
                  </a:solidFill>
                  <a:latin typeface="Raleway Bold"/>
                </a:rPr>
                <a:t>Future Researchers: </a:t>
              </a:r>
              <a:r>
                <a:rPr lang="en-US" sz="2499">
                  <a:solidFill>
                    <a:srgbClr val="FFFFFF">
                      <a:alpha val="23922"/>
                    </a:srgbClr>
                  </a:solidFill>
                  <a:latin typeface="Raleway"/>
                </a:rPr>
                <a:t>Gather data on more grape types.</a:t>
              </a:r>
            </a:p>
            <a:p>
              <a:pPr>
                <a:lnSpc>
                  <a:spcPts val="3499"/>
                </a:lnSpc>
              </a:pPr>
            </a:p>
            <a:p>
              <a:pPr>
                <a:lnSpc>
                  <a:spcPts val="3499"/>
                </a:lnSpc>
              </a:pPr>
              <a:r>
                <a:rPr lang="en-US" sz="2499">
                  <a:solidFill>
                    <a:srgbClr val="FFFFFF">
                      <a:alpha val="23922"/>
                    </a:srgbClr>
                  </a:solidFill>
                  <a:latin typeface="Raleway"/>
                </a:rPr>
                <a:t>  </a:t>
              </a:r>
              <a:r>
                <a:rPr lang="en-US" sz="2499">
                  <a:solidFill>
                    <a:srgbClr val="FFFFFF">
                      <a:alpha val="23922"/>
                    </a:srgbClr>
                  </a:solidFill>
                  <a:latin typeface="Raleway Bold"/>
                </a:rPr>
                <a:t>Data Engineers: </a:t>
              </a:r>
              <a:r>
                <a:rPr lang="en-US" sz="2499">
                  <a:solidFill>
                    <a:srgbClr val="FFFFFF">
                      <a:alpha val="23922"/>
                    </a:srgbClr>
                  </a:solidFill>
                  <a:latin typeface="Raleway"/>
                </a:rPr>
                <a:t>Either split the dataset into white and red and create separate models or gather more data on red types of vinho verde to balance the dataframe and provide additional insights.</a:t>
              </a:r>
            </a:p>
            <a:p>
              <a:pPr>
                <a:lnSpc>
                  <a:spcPts val="3499"/>
                </a:lnSpc>
              </a:pPr>
            </a:p>
            <a:p>
              <a:pPr>
                <a:lnSpc>
                  <a:spcPts val="3499"/>
                </a:lnSpc>
              </a:pPr>
              <a:r>
                <a:rPr lang="en-US" sz="2499">
                  <a:solidFill>
                    <a:srgbClr val="FFFFFF">
                      <a:alpha val="23922"/>
                    </a:srgbClr>
                  </a:solidFill>
                  <a:latin typeface="Raleway"/>
                </a:rPr>
                <a:t>  </a:t>
              </a:r>
              <a:r>
                <a:rPr lang="en-US" sz="2499">
                  <a:solidFill>
                    <a:srgbClr val="FFFFFF">
                      <a:alpha val="23922"/>
                    </a:srgbClr>
                  </a:solidFill>
                  <a:latin typeface="Raleway Bold"/>
                </a:rPr>
                <a:t>Data Scientists: </a:t>
              </a:r>
              <a:r>
                <a:rPr lang="en-US" sz="2499">
                  <a:solidFill>
                    <a:srgbClr val="FFFFFF">
                      <a:alpha val="23922"/>
                    </a:srgbClr>
                  </a:solidFill>
                  <a:latin typeface="Raleway"/>
                </a:rPr>
                <a:t>Remove outliers and engineer "acid" and "feel" features using appropriate columns. </a:t>
              </a:r>
            </a:p>
            <a:p>
              <a:pPr>
                <a:lnSpc>
                  <a:spcPts val="3499"/>
                </a:lnSpc>
              </a:pPr>
            </a:p>
            <a:p>
              <a:pPr>
                <a:lnSpc>
                  <a:spcPts val="3499"/>
                </a:lnSpc>
              </a:pPr>
              <a:r>
                <a:rPr lang="en-US" sz="2499">
                  <a:solidFill>
                    <a:srgbClr val="FFFFFF">
                      <a:alpha val="23922"/>
                    </a:srgbClr>
                  </a:solidFill>
                  <a:latin typeface="Raleway"/>
                </a:rPr>
                <a:t>  </a:t>
              </a:r>
              <a:r>
                <a:rPr lang="en-US" sz="2499">
                  <a:solidFill>
                    <a:srgbClr val="FFFFFF">
                      <a:alpha val="23922"/>
                    </a:srgbClr>
                  </a:solidFill>
                  <a:latin typeface="Raleway Bold"/>
                </a:rPr>
                <a:t>Business:</a:t>
              </a:r>
              <a:r>
                <a:rPr lang="en-US" sz="2499">
                  <a:solidFill>
                    <a:srgbClr val="FFFFFF">
                      <a:alpha val="23922"/>
                    </a:srgbClr>
                  </a:solidFill>
                  <a:latin typeface="Raleway"/>
                </a:rPr>
                <a:t> We do not recommend putting the regression models into production.</a:t>
              </a:r>
            </a:p>
          </p:txBody>
        </p:sp>
      </p:grpSp>
      <p:grpSp>
        <p:nvGrpSpPr>
          <p:cNvPr name="Group 25" id="25"/>
          <p:cNvGrpSpPr/>
          <p:nvPr/>
        </p:nvGrpSpPr>
        <p:grpSpPr>
          <a:xfrm rot="0">
            <a:off x="10626317" y="5975491"/>
            <a:ext cx="4587076" cy="941082"/>
            <a:chOff x="0" y="0"/>
            <a:chExt cx="1208119" cy="247857"/>
          </a:xfrm>
        </p:grpSpPr>
        <p:sp>
          <p:nvSpPr>
            <p:cNvPr name="Freeform 26" id="26"/>
            <p:cNvSpPr/>
            <p:nvPr/>
          </p:nvSpPr>
          <p:spPr>
            <a:xfrm flipH="false" flipV="false">
              <a:off x="0" y="0"/>
              <a:ext cx="1208119" cy="247857"/>
            </a:xfrm>
            <a:custGeom>
              <a:avLst/>
              <a:gdLst/>
              <a:ahLst/>
              <a:cxnLst/>
              <a:rect r="r" b="b" t="t" l="l"/>
              <a:pathLst>
                <a:path h="247857" w="1208119">
                  <a:moveTo>
                    <a:pt x="86076" y="0"/>
                  </a:moveTo>
                  <a:lnTo>
                    <a:pt x="1122043" y="0"/>
                  </a:lnTo>
                  <a:cubicBezTo>
                    <a:pt x="1169581" y="0"/>
                    <a:pt x="1208119" y="38538"/>
                    <a:pt x="1208119" y="86076"/>
                  </a:cubicBezTo>
                  <a:lnTo>
                    <a:pt x="1208119" y="161781"/>
                  </a:lnTo>
                  <a:cubicBezTo>
                    <a:pt x="1208119" y="184610"/>
                    <a:pt x="1199050" y="206504"/>
                    <a:pt x="1182908" y="222646"/>
                  </a:cubicBezTo>
                  <a:cubicBezTo>
                    <a:pt x="1166765" y="238788"/>
                    <a:pt x="1144872" y="247857"/>
                    <a:pt x="1122043" y="247857"/>
                  </a:cubicBezTo>
                  <a:lnTo>
                    <a:pt x="86076" y="247857"/>
                  </a:lnTo>
                  <a:cubicBezTo>
                    <a:pt x="38538" y="247857"/>
                    <a:pt x="0" y="209319"/>
                    <a:pt x="0" y="161781"/>
                  </a:cubicBezTo>
                  <a:lnTo>
                    <a:pt x="0" y="86076"/>
                  </a:lnTo>
                  <a:cubicBezTo>
                    <a:pt x="0" y="38538"/>
                    <a:pt x="38538" y="0"/>
                    <a:pt x="86076" y="0"/>
                  </a:cubicBezTo>
                  <a:close/>
                </a:path>
              </a:pathLst>
            </a:custGeom>
            <a:solidFill>
              <a:srgbClr val="000000"/>
            </a:solidFill>
            <a:ln>
              <a:noFill/>
            </a:ln>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8" id="28"/>
          <p:cNvSpPr txBox="true"/>
          <p:nvPr/>
        </p:nvSpPr>
        <p:spPr>
          <a:xfrm rot="0">
            <a:off x="10626317" y="6068207"/>
            <a:ext cx="4587076"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3922"/>
                  </a:srgbClr>
                </a:solidFill>
                <a:latin typeface="Raleway"/>
              </a:rPr>
              <a:t>Recommendation</a:t>
            </a:r>
          </a:p>
        </p:txBody>
      </p:sp>
      <p:grpSp>
        <p:nvGrpSpPr>
          <p:cNvPr name="Group 29" id="29"/>
          <p:cNvGrpSpPr/>
          <p:nvPr/>
        </p:nvGrpSpPr>
        <p:grpSpPr>
          <a:xfrm rot="0">
            <a:off x="15022018" y="2238256"/>
            <a:ext cx="1711476" cy="941082"/>
            <a:chOff x="0" y="0"/>
            <a:chExt cx="450759" cy="247857"/>
          </a:xfrm>
        </p:grpSpPr>
        <p:sp>
          <p:nvSpPr>
            <p:cNvPr name="Freeform 30" id="30"/>
            <p:cNvSpPr/>
            <p:nvPr/>
          </p:nvSpPr>
          <p:spPr>
            <a:xfrm flipH="false" flipV="false">
              <a:off x="0" y="0"/>
              <a:ext cx="450759" cy="247857"/>
            </a:xfrm>
            <a:custGeom>
              <a:avLst/>
              <a:gdLst/>
              <a:ahLst/>
              <a:cxnLst/>
              <a:rect r="r" b="b" t="t" l="l"/>
              <a:pathLst>
                <a:path h="247857" w="450759">
                  <a:moveTo>
                    <a:pt x="123929" y="0"/>
                  </a:moveTo>
                  <a:lnTo>
                    <a:pt x="326831" y="0"/>
                  </a:lnTo>
                  <a:cubicBezTo>
                    <a:pt x="359698" y="0"/>
                    <a:pt x="391220" y="13057"/>
                    <a:pt x="414461" y="36298"/>
                  </a:cubicBezTo>
                  <a:cubicBezTo>
                    <a:pt x="437702" y="59539"/>
                    <a:pt x="450759" y="91061"/>
                    <a:pt x="450759" y="123929"/>
                  </a:cubicBezTo>
                  <a:lnTo>
                    <a:pt x="450759" y="123929"/>
                  </a:lnTo>
                  <a:cubicBezTo>
                    <a:pt x="450759" y="156796"/>
                    <a:pt x="437702" y="188318"/>
                    <a:pt x="414461" y="211559"/>
                  </a:cubicBezTo>
                  <a:cubicBezTo>
                    <a:pt x="391220" y="234800"/>
                    <a:pt x="359698" y="247857"/>
                    <a:pt x="326831"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15322144" y="2330972"/>
            <a:ext cx="1081013"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3922"/>
                  </a:srgbClr>
                </a:solidFill>
                <a:latin typeface="Raleway"/>
              </a:rPr>
              <a:t>Goal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190475" y="-3785273"/>
            <a:ext cx="11326739" cy="108878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829598">
            <a:off x="13158170" y="851138"/>
            <a:ext cx="11326739" cy="10887828"/>
          </a:xfrm>
          <a:prstGeom prst="rect">
            <a:avLst/>
          </a:prstGeom>
        </p:spPr>
      </p:pic>
      <p:grpSp>
        <p:nvGrpSpPr>
          <p:cNvPr name="Group 4" id="4"/>
          <p:cNvGrpSpPr/>
          <p:nvPr/>
        </p:nvGrpSpPr>
        <p:grpSpPr>
          <a:xfrm rot="0">
            <a:off x="29002" y="2708797"/>
            <a:ext cx="4792696" cy="3266694"/>
            <a:chOff x="0" y="0"/>
            <a:chExt cx="1262274" cy="860364"/>
          </a:xfrm>
        </p:grpSpPr>
        <p:sp>
          <p:nvSpPr>
            <p:cNvPr name="Freeform 5" id="5"/>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alpha val="26667"/>
              </a:srgbClr>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alpha val="26667"/>
                    </a:srgbClr>
                  </a:solidFill>
                  <a:latin typeface="Raleway"/>
                </a:rPr>
                <a:t>Using ML techniques we can take the chemicals of wine and predict the finished wine's quality similar to a sommelier</a:t>
              </a:r>
            </a:p>
          </p:txBody>
        </p:sp>
      </p:grpSp>
      <p:grpSp>
        <p:nvGrpSpPr>
          <p:cNvPr name="Group 7" id="7"/>
          <p:cNvGrpSpPr/>
          <p:nvPr/>
        </p:nvGrpSpPr>
        <p:grpSpPr>
          <a:xfrm rot="0">
            <a:off x="6749557" y="2708797"/>
            <a:ext cx="4792696" cy="3266694"/>
            <a:chOff x="0" y="0"/>
            <a:chExt cx="1262274" cy="860364"/>
          </a:xfrm>
        </p:grpSpPr>
        <p:sp>
          <p:nvSpPr>
            <p:cNvPr name="Freeform 8" id="8"/>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solidFill>
                  <a:latin typeface="Raleway"/>
                </a:rPr>
                <a:t>Acidity, sodium, and alcohol levels affect quality</a:t>
              </a:r>
            </a:p>
            <a:p>
              <a:pPr algn="ctr">
                <a:lnSpc>
                  <a:spcPts val="4200"/>
                </a:lnSpc>
              </a:pPr>
            </a:p>
            <a:p>
              <a:pPr algn="ctr">
                <a:lnSpc>
                  <a:spcPts val="4200"/>
                </a:lnSpc>
              </a:pPr>
              <a:r>
                <a:rPr lang="en-US" sz="3000">
                  <a:solidFill>
                    <a:srgbClr val="FFFFFF"/>
                  </a:solidFill>
                  <a:latin typeface="Raleway"/>
                </a:rPr>
                <a:t>Quality Rating is 3-9</a:t>
              </a:r>
            </a:p>
          </p:txBody>
        </p:sp>
      </p:grpSp>
      <p:grpSp>
        <p:nvGrpSpPr>
          <p:cNvPr name="Group 10" id="10"/>
          <p:cNvGrpSpPr/>
          <p:nvPr/>
        </p:nvGrpSpPr>
        <p:grpSpPr>
          <a:xfrm rot="0">
            <a:off x="13466302" y="2708797"/>
            <a:ext cx="4792696" cy="3086100"/>
            <a:chOff x="0" y="0"/>
            <a:chExt cx="1262274" cy="812800"/>
          </a:xfrm>
        </p:grpSpPr>
        <p:sp>
          <p:nvSpPr>
            <p:cNvPr name="Freeform 11" id="11"/>
            <p:cNvSpPr/>
            <p:nvPr/>
          </p:nvSpPr>
          <p:spPr>
            <a:xfrm flipH="false" flipV="false">
              <a:off x="0" y="0"/>
              <a:ext cx="1262274" cy="812800"/>
            </a:xfrm>
            <a:custGeom>
              <a:avLst/>
              <a:gdLst/>
              <a:ahLst/>
              <a:cxnLst/>
              <a:rect r="r" b="b" t="t" l="l"/>
              <a:pathLst>
                <a:path h="812800" w="1262274">
                  <a:moveTo>
                    <a:pt x="82383" y="0"/>
                  </a:moveTo>
                  <a:lnTo>
                    <a:pt x="1179890" y="0"/>
                  </a:lnTo>
                  <a:cubicBezTo>
                    <a:pt x="1225389" y="0"/>
                    <a:pt x="1262274" y="36884"/>
                    <a:pt x="1262274" y="82383"/>
                  </a:cubicBezTo>
                  <a:lnTo>
                    <a:pt x="1262274" y="730417"/>
                  </a:lnTo>
                  <a:cubicBezTo>
                    <a:pt x="1262274" y="775916"/>
                    <a:pt x="1225389" y="812800"/>
                    <a:pt x="1179890" y="812800"/>
                  </a:cubicBezTo>
                  <a:lnTo>
                    <a:pt x="82383" y="812800"/>
                  </a:lnTo>
                  <a:cubicBezTo>
                    <a:pt x="36884" y="812800"/>
                    <a:pt x="0" y="775916"/>
                    <a:pt x="0" y="730417"/>
                  </a:cubicBezTo>
                  <a:lnTo>
                    <a:pt x="0" y="82383"/>
                  </a:lnTo>
                  <a:cubicBezTo>
                    <a:pt x="0" y="36884"/>
                    <a:pt x="36884" y="0"/>
                    <a:pt x="82383" y="0"/>
                  </a:cubicBezTo>
                  <a:close/>
                </a:path>
              </a:pathLst>
            </a:custGeom>
            <a:solidFill>
              <a:srgbClr val="C84FCA">
                <a:alpha val="26667"/>
              </a:srgbClr>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alpha val="26667"/>
                    </a:srgbClr>
                  </a:solidFill>
                  <a:latin typeface="Raleway"/>
                </a:rPr>
                <a:t>Predict the Quality of Vinho Verde Wine</a:t>
              </a:r>
            </a:p>
          </p:txBody>
        </p:sp>
      </p:grpSp>
      <p:grpSp>
        <p:nvGrpSpPr>
          <p:cNvPr name="Group 13" id="13"/>
          <p:cNvGrpSpPr/>
          <p:nvPr/>
        </p:nvGrpSpPr>
        <p:grpSpPr>
          <a:xfrm rot="0">
            <a:off x="1388343" y="2238256"/>
            <a:ext cx="2074014" cy="941082"/>
            <a:chOff x="0" y="0"/>
            <a:chExt cx="546242" cy="247857"/>
          </a:xfrm>
        </p:grpSpPr>
        <p:sp>
          <p:nvSpPr>
            <p:cNvPr name="Freeform 14" id="14"/>
            <p:cNvSpPr/>
            <p:nvPr/>
          </p:nvSpPr>
          <p:spPr>
            <a:xfrm flipH="false" flipV="false">
              <a:off x="0" y="0"/>
              <a:ext cx="546242" cy="247857"/>
            </a:xfrm>
            <a:custGeom>
              <a:avLst/>
              <a:gdLst/>
              <a:ahLst/>
              <a:cxnLst/>
              <a:rect r="r" b="b" t="t" l="l"/>
              <a:pathLst>
                <a:path h="247857" w="546242">
                  <a:moveTo>
                    <a:pt x="123929" y="0"/>
                  </a:moveTo>
                  <a:lnTo>
                    <a:pt x="422314" y="0"/>
                  </a:lnTo>
                  <a:cubicBezTo>
                    <a:pt x="455182" y="0"/>
                    <a:pt x="486703" y="13057"/>
                    <a:pt x="509945" y="36298"/>
                  </a:cubicBezTo>
                  <a:cubicBezTo>
                    <a:pt x="533186" y="59539"/>
                    <a:pt x="546242" y="91061"/>
                    <a:pt x="546242" y="123929"/>
                  </a:cubicBezTo>
                  <a:lnTo>
                    <a:pt x="546242" y="123929"/>
                  </a:lnTo>
                  <a:cubicBezTo>
                    <a:pt x="546242" y="156796"/>
                    <a:pt x="533186" y="188318"/>
                    <a:pt x="509945" y="211559"/>
                  </a:cubicBezTo>
                  <a:cubicBezTo>
                    <a:pt x="486703" y="234800"/>
                    <a:pt x="455182" y="247857"/>
                    <a:pt x="422314"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3074607" y="929978"/>
            <a:ext cx="12138786" cy="1149350"/>
          </a:xfrm>
          <a:prstGeom prst="rect">
            <a:avLst/>
          </a:prstGeom>
        </p:spPr>
        <p:txBody>
          <a:bodyPr anchor="t" rtlCol="false" tIns="0" lIns="0" bIns="0" rIns="0">
            <a:spAutoFit/>
          </a:bodyPr>
          <a:lstStyle/>
          <a:p>
            <a:pPr algn="l" marL="0" indent="0" lvl="0">
              <a:lnSpc>
                <a:spcPts val="10000"/>
              </a:lnSpc>
              <a:spcBef>
                <a:spcPct val="0"/>
              </a:spcBef>
            </a:pPr>
            <a:r>
              <a:rPr lang="en-US" sz="5000">
                <a:solidFill>
                  <a:srgbClr val="FFFFFF"/>
                </a:solidFill>
                <a:latin typeface="Safira March"/>
              </a:rPr>
              <a:t>EXECUTIVE SUMMARY</a:t>
            </a:r>
          </a:p>
        </p:txBody>
      </p:sp>
      <p:sp>
        <p:nvSpPr>
          <p:cNvPr name="TextBox 17" id="17"/>
          <p:cNvSpPr txBox="true"/>
          <p:nvPr/>
        </p:nvSpPr>
        <p:spPr>
          <a:xfrm rot="0">
            <a:off x="1470617" y="2330972"/>
            <a:ext cx="1909465"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6667"/>
                  </a:srgbClr>
                </a:solidFill>
                <a:latin typeface="Raleway"/>
              </a:rPr>
              <a:t>Big Idea</a:t>
            </a:r>
          </a:p>
        </p:txBody>
      </p:sp>
      <p:grpSp>
        <p:nvGrpSpPr>
          <p:cNvPr name="Group 18" id="18"/>
          <p:cNvGrpSpPr/>
          <p:nvPr/>
        </p:nvGrpSpPr>
        <p:grpSpPr>
          <a:xfrm rot="0">
            <a:off x="7441975" y="2238256"/>
            <a:ext cx="3362542" cy="941082"/>
            <a:chOff x="0" y="0"/>
            <a:chExt cx="885608" cy="247857"/>
          </a:xfrm>
        </p:grpSpPr>
        <p:sp>
          <p:nvSpPr>
            <p:cNvPr name="Freeform 19" id="19"/>
            <p:cNvSpPr/>
            <p:nvPr/>
          </p:nvSpPr>
          <p:spPr>
            <a:xfrm flipH="false" flipV="false">
              <a:off x="0" y="0"/>
              <a:ext cx="885608" cy="247857"/>
            </a:xfrm>
            <a:custGeom>
              <a:avLst/>
              <a:gdLst/>
              <a:ahLst/>
              <a:cxnLst/>
              <a:rect r="r" b="b" t="t" l="l"/>
              <a:pathLst>
                <a:path h="247857" w="885608">
                  <a:moveTo>
                    <a:pt x="117422" y="0"/>
                  </a:moveTo>
                  <a:lnTo>
                    <a:pt x="768185" y="0"/>
                  </a:lnTo>
                  <a:cubicBezTo>
                    <a:pt x="833036" y="0"/>
                    <a:pt x="885608" y="52572"/>
                    <a:pt x="885608" y="117422"/>
                  </a:cubicBezTo>
                  <a:lnTo>
                    <a:pt x="885608" y="130435"/>
                  </a:lnTo>
                  <a:cubicBezTo>
                    <a:pt x="885608" y="195285"/>
                    <a:pt x="833036" y="247857"/>
                    <a:pt x="768185" y="247857"/>
                  </a:cubicBezTo>
                  <a:lnTo>
                    <a:pt x="117422" y="247857"/>
                  </a:lnTo>
                  <a:cubicBezTo>
                    <a:pt x="52572" y="247857"/>
                    <a:pt x="0" y="195285"/>
                    <a:pt x="0" y="130435"/>
                  </a:cubicBezTo>
                  <a:lnTo>
                    <a:pt x="0" y="117422"/>
                  </a:lnTo>
                  <a:cubicBezTo>
                    <a:pt x="0" y="52572"/>
                    <a:pt x="52572" y="0"/>
                    <a:pt x="117422" y="0"/>
                  </a:cubicBezTo>
                  <a:close/>
                </a:path>
              </a:pathLst>
            </a:custGeom>
            <a:solidFill>
              <a:srgbClr val="000000"/>
            </a:solidFill>
            <a:ln>
              <a:noFill/>
            </a:ln>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1" id="21"/>
          <p:cNvSpPr txBox="true"/>
          <p:nvPr/>
        </p:nvSpPr>
        <p:spPr>
          <a:xfrm rot="0">
            <a:off x="7623244" y="2330972"/>
            <a:ext cx="3045321"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aleway"/>
              </a:rPr>
              <a:t>Top Findings</a:t>
            </a:r>
          </a:p>
        </p:txBody>
      </p:sp>
      <p:grpSp>
        <p:nvGrpSpPr>
          <p:cNvPr name="Group 22" id="22"/>
          <p:cNvGrpSpPr/>
          <p:nvPr/>
        </p:nvGrpSpPr>
        <p:grpSpPr>
          <a:xfrm rot="0">
            <a:off x="1028700" y="6437901"/>
            <a:ext cx="16230600" cy="3669600"/>
            <a:chOff x="0" y="0"/>
            <a:chExt cx="4274726" cy="966479"/>
          </a:xfrm>
        </p:grpSpPr>
        <p:sp>
          <p:nvSpPr>
            <p:cNvPr name="Freeform 23" id="23"/>
            <p:cNvSpPr/>
            <p:nvPr/>
          </p:nvSpPr>
          <p:spPr>
            <a:xfrm flipH="false" flipV="false">
              <a:off x="0" y="0"/>
              <a:ext cx="4274726" cy="966479"/>
            </a:xfrm>
            <a:custGeom>
              <a:avLst/>
              <a:gdLst/>
              <a:ahLst/>
              <a:cxnLst/>
              <a:rect r="r" b="b" t="t" l="l"/>
              <a:pathLst>
                <a:path h="966479" w="4274726">
                  <a:moveTo>
                    <a:pt x="24327" y="0"/>
                  </a:moveTo>
                  <a:lnTo>
                    <a:pt x="4250399" y="0"/>
                  </a:lnTo>
                  <a:cubicBezTo>
                    <a:pt x="4263834" y="0"/>
                    <a:pt x="4274726" y="10891"/>
                    <a:pt x="4274726" y="24327"/>
                  </a:cubicBezTo>
                  <a:lnTo>
                    <a:pt x="4274726" y="942152"/>
                  </a:lnTo>
                  <a:cubicBezTo>
                    <a:pt x="4274726" y="948604"/>
                    <a:pt x="4272163" y="954792"/>
                    <a:pt x="4267601" y="959354"/>
                  </a:cubicBezTo>
                  <a:cubicBezTo>
                    <a:pt x="4263039" y="963916"/>
                    <a:pt x="4256851" y="966479"/>
                    <a:pt x="4250399" y="966479"/>
                  </a:cubicBezTo>
                  <a:lnTo>
                    <a:pt x="24327" y="966479"/>
                  </a:lnTo>
                  <a:cubicBezTo>
                    <a:pt x="10891" y="966479"/>
                    <a:pt x="0" y="955588"/>
                    <a:pt x="0" y="942152"/>
                  </a:cubicBezTo>
                  <a:lnTo>
                    <a:pt x="0" y="24327"/>
                  </a:lnTo>
                  <a:cubicBezTo>
                    <a:pt x="0" y="10891"/>
                    <a:pt x="10891" y="0"/>
                    <a:pt x="24327" y="0"/>
                  </a:cubicBezTo>
                  <a:close/>
                </a:path>
              </a:pathLst>
            </a:custGeom>
            <a:solidFill>
              <a:srgbClr val="C84FCA">
                <a:alpha val="26667"/>
              </a:srgbClr>
            </a:soli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nSpc>
                  <a:spcPts val="3499"/>
                </a:lnSpc>
              </a:pPr>
              <a:r>
                <a:rPr lang="en-US" sz="2499">
                  <a:solidFill>
                    <a:srgbClr val="FFFFFF">
                      <a:alpha val="26667"/>
                    </a:srgbClr>
                  </a:solidFill>
                  <a:latin typeface="Raleway"/>
                </a:rPr>
                <a:t>  </a:t>
              </a:r>
              <a:r>
                <a:rPr lang="en-US" sz="2499">
                  <a:solidFill>
                    <a:srgbClr val="FFFFFF">
                      <a:alpha val="26667"/>
                    </a:srgbClr>
                  </a:solidFill>
                  <a:latin typeface="Raleway Bold"/>
                </a:rPr>
                <a:t>Future Researchers: </a:t>
              </a:r>
              <a:r>
                <a:rPr lang="en-US" sz="2499">
                  <a:solidFill>
                    <a:srgbClr val="FFFFFF">
                      <a:alpha val="26667"/>
                    </a:srgbClr>
                  </a:solidFill>
                  <a:latin typeface="Raleway"/>
                </a:rPr>
                <a:t>Gather data on more grape types.</a:t>
              </a:r>
            </a:p>
            <a:p>
              <a:pPr>
                <a:lnSpc>
                  <a:spcPts val="3499"/>
                </a:lnSpc>
              </a:pPr>
            </a:p>
            <a:p>
              <a:pPr>
                <a:lnSpc>
                  <a:spcPts val="3499"/>
                </a:lnSpc>
              </a:pPr>
              <a:r>
                <a:rPr lang="en-US" sz="2499">
                  <a:solidFill>
                    <a:srgbClr val="FFFFFF">
                      <a:alpha val="26667"/>
                    </a:srgbClr>
                  </a:solidFill>
                  <a:latin typeface="Raleway"/>
                </a:rPr>
                <a:t>  </a:t>
              </a:r>
              <a:r>
                <a:rPr lang="en-US" sz="2499">
                  <a:solidFill>
                    <a:srgbClr val="FFFFFF">
                      <a:alpha val="26667"/>
                    </a:srgbClr>
                  </a:solidFill>
                  <a:latin typeface="Raleway Bold"/>
                </a:rPr>
                <a:t>Data Engineers: </a:t>
              </a:r>
              <a:r>
                <a:rPr lang="en-US" sz="2499">
                  <a:solidFill>
                    <a:srgbClr val="FFFFFF">
                      <a:alpha val="26667"/>
                    </a:srgbClr>
                  </a:solidFill>
                  <a:latin typeface="Raleway"/>
                </a:rPr>
                <a:t>Either split the dataset into white and red and create separate models or gather more data on red types of vinho verde to balance the dataframe and provide additional insights.</a:t>
              </a:r>
            </a:p>
            <a:p>
              <a:pPr>
                <a:lnSpc>
                  <a:spcPts val="3499"/>
                </a:lnSpc>
              </a:pPr>
            </a:p>
            <a:p>
              <a:pPr>
                <a:lnSpc>
                  <a:spcPts val="3499"/>
                </a:lnSpc>
              </a:pPr>
              <a:r>
                <a:rPr lang="en-US" sz="2499">
                  <a:solidFill>
                    <a:srgbClr val="FFFFFF">
                      <a:alpha val="26667"/>
                    </a:srgbClr>
                  </a:solidFill>
                  <a:latin typeface="Raleway"/>
                </a:rPr>
                <a:t>  </a:t>
              </a:r>
              <a:r>
                <a:rPr lang="en-US" sz="2499">
                  <a:solidFill>
                    <a:srgbClr val="FFFFFF">
                      <a:alpha val="26667"/>
                    </a:srgbClr>
                  </a:solidFill>
                  <a:latin typeface="Raleway Bold"/>
                </a:rPr>
                <a:t>Data Scientists: </a:t>
              </a:r>
              <a:r>
                <a:rPr lang="en-US" sz="2499">
                  <a:solidFill>
                    <a:srgbClr val="FFFFFF">
                      <a:alpha val="26667"/>
                    </a:srgbClr>
                  </a:solidFill>
                  <a:latin typeface="Raleway"/>
                </a:rPr>
                <a:t>Remove outliers and engineer "acid" and "feel" features using appropriate columns. </a:t>
              </a:r>
            </a:p>
            <a:p>
              <a:pPr>
                <a:lnSpc>
                  <a:spcPts val="3499"/>
                </a:lnSpc>
              </a:pPr>
            </a:p>
            <a:p>
              <a:pPr>
                <a:lnSpc>
                  <a:spcPts val="3499"/>
                </a:lnSpc>
              </a:pPr>
              <a:r>
                <a:rPr lang="en-US" sz="2499">
                  <a:solidFill>
                    <a:srgbClr val="FFFFFF">
                      <a:alpha val="26667"/>
                    </a:srgbClr>
                  </a:solidFill>
                  <a:latin typeface="Raleway"/>
                </a:rPr>
                <a:t>  </a:t>
              </a:r>
              <a:r>
                <a:rPr lang="en-US" sz="2499">
                  <a:solidFill>
                    <a:srgbClr val="FFFFFF">
                      <a:alpha val="26667"/>
                    </a:srgbClr>
                  </a:solidFill>
                  <a:latin typeface="Raleway Bold"/>
                </a:rPr>
                <a:t>Business:</a:t>
              </a:r>
              <a:r>
                <a:rPr lang="en-US" sz="2499">
                  <a:solidFill>
                    <a:srgbClr val="FFFFFF">
                      <a:alpha val="26667"/>
                    </a:srgbClr>
                  </a:solidFill>
                  <a:latin typeface="Raleway"/>
                </a:rPr>
                <a:t> We do not recommend putting the regression models into production.</a:t>
              </a:r>
            </a:p>
          </p:txBody>
        </p:sp>
      </p:grpSp>
      <p:grpSp>
        <p:nvGrpSpPr>
          <p:cNvPr name="Group 25" id="25"/>
          <p:cNvGrpSpPr/>
          <p:nvPr/>
        </p:nvGrpSpPr>
        <p:grpSpPr>
          <a:xfrm rot="0">
            <a:off x="10626317" y="5975491"/>
            <a:ext cx="4587076" cy="941082"/>
            <a:chOff x="0" y="0"/>
            <a:chExt cx="1208119" cy="247857"/>
          </a:xfrm>
        </p:grpSpPr>
        <p:sp>
          <p:nvSpPr>
            <p:cNvPr name="Freeform 26" id="26"/>
            <p:cNvSpPr/>
            <p:nvPr/>
          </p:nvSpPr>
          <p:spPr>
            <a:xfrm flipH="false" flipV="false">
              <a:off x="0" y="0"/>
              <a:ext cx="1208119" cy="247857"/>
            </a:xfrm>
            <a:custGeom>
              <a:avLst/>
              <a:gdLst/>
              <a:ahLst/>
              <a:cxnLst/>
              <a:rect r="r" b="b" t="t" l="l"/>
              <a:pathLst>
                <a:path h="247857" w="1208119">
                  <a:moveTo>
                    <a:pt x="86076" y="0"/>
                  </a:moveTo>
                  <a:lnTo>
                    <a:pt x="1122043" y="0"/>
                  </a:lnTo>
                  <a:cubicBezTo>
                    <a:pt x="1169581" y="0"/>
                    <a:pt x="1208119" y="38538"/>
                    <a:pt x="1208119" y="86076"/>
                  </a:cubicBezTo>
                  <a:lnTo>
                    <a:pt x="1208119" y="161781"/>
                  </a:lnTo>
                  <a:cubicBezTo>
                    <a:pt x="1208119" y="184610"/>
                    <a:pt x="1199050" y="206504"/>
                    <a:pt x="1182908" y="222646"/>
                  </a:cubicBezTo>
                  <a:cubicBezTo>
                    <a:pt x="1166765" y="238788"/>
                    <a:pt x="1144872" y="247857"/>
                    <a:pt x="1122043" y="247857"/>
                  </a:cubicBezTo>
                  <a:lnTo>
                    <a:pt x="86076" y="247857"/>
                  </a:lnTo>
                  <a:cubicBezTo>
                    <a:pt x="38538" y="247857"/>
                    <a:pt x="0" y="209319"/>
                    <a:pt x="0" y="161781"/>
                  </a:cubicBezTo>
                  <a:lnTo>
                    <a:pt x="0" y="86076"/>
                  </a:lnTo>
                  <a:cubicBezTo>
                    <a:pt x="0" y="38538"/>
                    <a:pt x="38538" y="0"/>
                    <a:pt x="86076" y="0"/>
                  </a:cubicBezTo>
                  <a:close/>
                </a:path>
              </a:pathLst>
            </a:custGeom>
            <a:solidFill>
              <a:srgbClr val="000000"/>
            </a:solidFill>
            <a:ln>
              <a:noFill/>
            </a:ln>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8" id="28"/>
          <p:cNvSpPr txBox="true"/>
          <p:nvPr/>
        </p:nvSpPr>
        <p:spPr>
          <a:xfrm rot="0">
            <a:off x="10626317" y="6068207"/>
            <a:ext cx="4587076"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6667"/>
                  </a:srgbClr>
                </a:solidFill>
                <a:latin typeface="Raleway"/>
              </a:rPr>
              <a:t>Recommendation</a:t>
            </a:r>
          </a:p>
        </p:txBody>
      </p:sp>
      <p:grpSp>
        <p:nvGrpSpPr>
          <p:cNvPr name="Group 29" id="29"/>
          <p:cNvGrpSpPr/>
          <p:nvPr/>
        </p:nvGrpSpPr>
        <p:grpSpPr>
          <a:xfrm rot="0">
            <a:off x="15022018" y="2238256"/>
            <a:ext cx="1711476" cy="941082"/>
            <a:chOff x="0" y="0"/>
            <a:chExt cx="450759" cy="247857"/>
          </a:xfrm>
        </p:grpSpPr>
        <p:sp>
          <p:nvSpPr>
            <p:cNvPr name="Freeform 30" id="30"/>
            <p:cNvSpPr/>
            <p:nvPr/>
          </p:nvSpPr>
          <p:spPr>
            <a:xfrm flipH="false" flipV="false">
              <a:off x="0" y="0"/>
              <a:ext cx="450759" cy="247857"/>
            </a:xfrm>
            <a:custGeom>
              <a:avLst/>
              <a:gdLst/>
              <a:ahLst/>
              <a:cxnLst/>
              <a:rect r="r" b="b" t="t" l="l"/>
              <a:pathLst>
                <a:path h="247857" w="450759">
                  <a:moveTo>
                    <a:pt x="123929" y="0"/>
                  </a:moveTo>
                  <a:lnTo>
                    <a:pt x="326831" y="0"/>
                  </a:lnTo>
                  <a:cubicBezTo>
                    <a:pt x="359698" y="0"/>
                    <a:pt x="391220" y="13057"/>
                    <a:pt x="414461" y="36298"/>
                  </a:cubicBezTo>
                  <a:cubicBezTo>
                    <a:pt x="437702" y="59539"/>
                    <a:pt x="450759" y="91061"/>
                    <a:pt x="450759" y="123929"/>
                  </a:cubicBezTo>
                  <a:lnTo>
                    <a:pt x="450759" y="123929"/>
                  </a:lnTo>
                  <a:cubicBezTo>
                    <a:pt x="450759" y="156796"/>
                    <a:pt x="437702" y="188318"/>
                    <a:pt x="414461" y="211559"/>
                  </a:cubicBezTo>
                  <a:cubicBezTo>
                    <a:pt x="391220" y="234800"/>
                    <a:pt x="359698" y="247857"/>
                    <a:pt x="326831"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15322144" y="2330972"/>
            <a:ext cx="1081013"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6667"/>
                  </a:srgbClr>
                </a:solidFill>
                <a:latin typeface="Raleway"/>
              </a:rPr>
              <a:t>Goal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190475" y="-3785273"/>
            <a:ext cx="11326739" cy="108878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829598">
            <a:off x="13158170" y="851138"/>
            <a:ext cx="11326739" cy="10887828"/>
          </a:xfrm>
          <a:prstGeom prst="rect">
            <a:avLst/>
          </a:prstGeom>
        </p:spPr>
      </p:pic>
      <p:grpSp>
        <p:nvGrpSpPr>
          <p:cNvPr name="Group 4" id="4"/>
          <p:cNvGrpSpPr/>
          <p:nvPr/>
        </p:nvGrpSpPr>
        <p:grpSpPr>
          <a:xfrm rot="0">
            <a:off x="29002" y="2708797"/>
            <a:ext cx="4792696" cy="3266694"/>
            <a:chOff x="0" y="0"/>
            <a:chExt cx="1262274" cy="860364"/>
          </a:xfrm>
        </p:grpSpPr>
        <p:sp>
          <p:nvSpPr>
            <p:cNvPr name="Freeform 5" id="5"/>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alpha val="26667"/>
              </a:srgbClr>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alpha val="26667"/>
                    </a:srgbClr>
                  </a:solidFill>
                  <a:latin typeface="Raleway"/>
                </a:rPr>
                <a:t>Using ML techniques we can take the chemicals of wine and predict the finished wine's quality similar to a sommelier</a:t>
              </a:r>
            </a:p>
          </p:txBody>
        </p:sp>
      </p:grpSp>
      <p:grpSp>
        <p:nvGrpSpPr>
          <p:cNvPr name="Group 7" id="7"/>
          <p:cNvGrpSpPr/>
          <p:nvPr/>
        </p:nvGrpSpPr>
        <p:grpSpPr>
          <a:xfrm rot="0">
            <a:off x="6749557" y="2708797"/>
            <a:ext cx="4792696" cy="3266694"/>
            <a:chOff x="0" y="0"/>
            <a:chExt cx="1262274" cy="860364"/>
          </a:xfrm>
        </p:grpSpPr>
        <p:sp>
          <p:nvSpPr>
            <p:cNvPr name="Freeform 8" id="8"/>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alpha val="26667"/>
              </a:srgbClr>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alpha val="26667"/>
                    </a:srgbClr>
                  </a:solidFill>
                  <a:latin typeface="Raleway"/>
                </a:rPr>
                <a:t>Acidity, sodium, and alcohol levels affect quality</a:t>
              </a:r>
            </a:p>
            <a:p>
              <a:pPr algn="ctr">
                <a:lnSpc>
                  <a:spcPts val="4200"/>
                </a:lnSpc>
              </a:pPr>
            </a:p>
            <a:p>
              <a:pPr algn="ctr">
                <a:lnSpc>
                  <a:spcPts val="4200"/>
                </a:lnSpc>
              </a:pPr>
              <a:r>
                <a:rPr lang="en-US" sz="3000">
                  <a:solidFill>
                    <a:srgbClr val="FFFFFF">
                      <a:alpha val="26667"/>
                    </a:srgbClr>
                  </a:solidFill>
                  <a:latin typeface="Raleway"/>
                </a:rPr>
                <a:t>Quality Rating is 3-9</a:t>
              </a:r>
            </a:p>
          </p:txBody>
        </p:sp>
      </p:grpSp>
      <p:grpSp>
        <p:nvGrpSpPr>
          <p:cNvPr name="Group 10" id="10"/>
          <p:cNvGrpSpPr/>
          <p:nvPr/>
        </p:nvGrpSpPr>
        <p:grpSpPr>
          <a:xfrm rot="0">
            <a:off x="13466302" y="2708797"/>
            <a:ext cx="4792696" cy="3086100"/>
            <a:chOff x="0" y="0"/>
            <a:chExt cx="1262274" cy="812800"/>
          </a:xfrm>
        </p:grpSpPr>
        <p:sp>
          <p:nvSpPr>
            <p:cNvPr name="Freeform 11" id="11"/>
            <p:cNvSpPr/>
            <p:nvPr/>
          </p:nvSpPr>
          <p:spPr>
            <a:xfrm flipH="false" flipV="false">
              <a:off x="0" y="0"/>
              <a:ext cx="1262274" cy="812800"/>
            </a:xfrm>
            <a:custGeom>
              <a:avLst/>
              <a:gdLst/>
              <a:ahLst/>
              <a:cxnLst/>
              <a:rect r="r" b="b" t="t" l="l"/>
              <a:pathLst>
                <a:path h="812800" w="1262274">
                  <a:moveTo>
                    <a:pt x="82383" y="0"/>
                  </a:moveTo>
                  <a:lnTo>
                    <a:pt x="1179890" y="0"/>
                  </a:lnTo>
                  <a:cubicBezTo>
                    <a:pt x="1225389" y="0"/>
                    <a:pt x="1262274" y="36884"/>
                    <a:pt x="1262274" y="82383"/>
                  </a:cubicBezTo>
                  <a:lnTo>
                    <a:pt x="1262274" y="730417"/>
                  </a:lnTo>
                  <a:cubicBezTo>
                    <a:pt x="1262274" y="775916"/>
                    <a:pt x="1225389" y="812800"/>
                    <a:pt x="1179890" y="812800"/>
                  </a:cubicBezTo>
                  <a:lnTo>
                    <a:pt x="82383" y="812800"/>
                  </a:lnTo>
                  <a:cubicBezTo>
                    <a:pt x="36884" y="812800"/>
                    <a:pt x="0" y="775916"/>
                    <a:pt x="0" y="730417"/>
                  </a:cubicBezTo>
                  <a:lnTo>
                    <a:pt x="0" y="82383"/>
                  </a:lnTo>
                  <a:cubicBezTo>
                    <a:pt x="0" y="36884"/>
                    <a:pt x="36884" y="0"/>
                    <a:pt x="82383" y="0"/>
                  </a:cubicBezTo>
                  <a:close/>
                </a:path>
              </a:pathLst>
            </a:custGeom>
            <a:solidFill>
              <a:srgbClr val="C84FCA"/>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solidFill>
                  <a:latin typeface="Raleway"/>
                </a:rPr>
                <a:t>Predict the Quality of Vinho Verde Wine</a:t>
              </a:r>
            </a:p>
          </p:txBody>
        </p:sp>
      </p:grpSp>
      <p:grpSp>
        <p:nvGrpSpPr>
          <p:cNvPr name="Group 13" id="13"/>
          <p:cNvGrpSpPr/>
          <p:nvPr/>
        </p:nvGrpSpPr>
        <p:grpSpPr>
          <a:xfrm rot="0">
            <a:off x="1388343" y="2238256"/>
            <a:ext cx="2074014" cy="941082"/>
            <a:chOff x="0" y="0"/>
            <a:chExt cx="546242" cy="247857"/>
          </a:xfrm>
        </p:grpSpPr>
        <p:sp>
          <p:nvSpPr>
            <p:cNvPr name="Freeform 14" id="14"/>
            <p:cNvSpPr/>
            <p:nvPr/>
          </p:nvSpPr>
          <p:spPr>
            <a:xfrm flipH="false" flipV="false">
              <a:off x="0" y="0"/>
              <a:ext cx="546242" cy="247857"/>
            </a:xfrm>
            <a:custGeom>
              <a:avLst/>
              <a:gdLst/>
              <a:ahLst/>
              <a:cxnLst/>
              <a:rect r="r" b="b" t="t" l="l"/>
              <a:pathLst>
                <a:path h="247857" w="546242">
                  <a:moveTo>
                    <a:pt x="123929" y="0"/>
                  </a:moveTo>
                  <a:lnTo>
                    <a:pt x="422314" y="0"/>
                  </a:lnTo>
                  <a:cubicBezTo>
                    <a:pt x="455182" y="0"/>
                    <a:pt x="486703" y="13057"/>
                    <a:pt x="509945" y="36298"/>
                  </a:cubicBezTo>
                  <a:cubicBezTo>
                    <a:pt x="533186" y="59539"/>
                    <a:pt x="546242" y="91061"/>
                    <a:pt x="546242" y="123929"/>
                  </a:cubicBezTo>
                  <a:lnTo>
                    <a:pt x="546242" y="123929"/>
                  </a:lnTo>
                  <a:cubicBezTo>
                    <a:pt x="546242" y="156796"/>
                    <a:pt x="533186" y="188318"/>
                    <a:pt x="509945" y="211559"/>
                  </a:cubicBezTo>
                  <a:cubicBezTo>
                    <a:pt x="486703" y="234800"/>
                    <a:pt x="455182" y="247857"/>
                    <a:pt x="422314"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3074607" y="929978"/>
            <a:ext cx="12138786" cy="1149350"/>
          </a:xfrm>
          <a:prstGeom prst="rect">
            <a:avLst/>
          </a:prstGeom>
        </p:spPr>
        <p:txBody>
          <a:bodyPr anchor="t" rtlCol="false" tIns="0" lIns="0" bIns="0" rIns="0">
            <a:spAutoFit/>
          </a:bodyPr>
          <a:lstStyle/>
          <a:p>
            <a:pPr algn="l" marL="0" indent="0" lvl="0">
              <a:lnSpc>
                <a:spcPts val="10000"/>
              </a:lnSpc>
              <a:spcBef>
                <a:spcPct val="0"/>
              </a:spcBef>
            </a:pPr>
            <a:r>
              <a:rPr lang="en-US" sz="5000">
                <a:solidFill>
                  <a:srgbClr val="FFFFFF"/>
                </a:solidFill>
                <a:latin typeface="Safira March"/>
              </a:rPr>
              <a:t>EXECUTIVE SUMMARY</a:t>
            </a:r>
          </a:p>
        </p:txBody>
      </p:sp>
      <p:sp>
        <p:nvSpPr>
          <p:cNvPr name="TextBox 17" id="17"/>
          <p:cNvSpPr txBox="true"/>
          <p:nvPr/>
        </p:nvSpPr>
        <p:spPr>
          <a:xfrm rot="0">
            <a:off x="1470617" y="2330972"/>
            <a:ext cx="1909465"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6667"/>
                  </a:srgbClr>
                </a:solidFill>
                <a:latin typeface="Raleway"/>
              </a:rPr>
              <a:t>Big Idea</a:t>
            </a:r>
          </a:p>
        </p:txBody>
      </p:sp>
      <p:grpSp>
        <p:nvGrpSpPr>
          <p:cNvPr name="Group 18" id="18"/>
          <p:cNvGrpSpPr/>
          <p:nvPr/>
        </p:nvGrpSpPr>
        <p:grpSpPr>
          <a:xfrm rot="0">
            <a:off x="7441975" y="2238256"/>
            <a:ext cx="3362542" cy="941082"/>
            <a:chOff x="0" y="0"/>
            <a:chExt cx="885608" cy="247857"/>
          </a:xfrm>
        </p:grpSpPr>
        <p:sp>
          <p:nvSpPr>
            <p:cNvPr name="Freeform 19" id="19"/>
            <p:cNvSpPr/>
            <p:nvPr/>
          </p:nvSpPr>
          <p:spPr>
            <a:xfrm flipH="false" flipV="false">
              <a:off x="0" y="0"/>
              <a:ext cx="885608" cy="247857"/>
            </a:xfrm>
            <a:custGeom>
              <a:avLst/>
              <a:gdLst/>
              <a:ahLst/>
              <a:cxnLst/>
              <a:rect r="r" b="b" t="t" l="l"/>
              <a:pathLst>
                <a:path h="247857" w="885608">
                  <a:moveTo>
                    <a:pt x="117422" y="0"/>
                  </a:moveTo>
                  <a:lnTo>
                    <a:pt x="768185" y="0"/>
                  </a:lnTo>
                  <a:cubicBezTo>
                    <a:pt x="833036" y="0"/>
                    <a:pt x="885608" y="52572"/>
                    <a:pt x="885608" y="117422"/>
                  </a:cubicBezTo>
                  <a:lnTo>
                    <a:pt x="885608" y="130435"/>
                  </a:lnTo>
                  <a:cubicBezTo>
                    <a:pt x="885608" y="195285"/>
                    <a:pt x="833036" y="247857"/>
                    <a:pt x="768185" y="247857"/>
                  </a:cubicBezTo>
                  <a:lnTo>
                    <a:pt x="117422" y="247857"/>
                  </a:lnTo>
                  <a:cubicBezTo>
                    <a:pt x="52572" y="247857"/>
                    <a:pt x="0" y="195285"/>
                    <a:pt x="0" y="130435"/>
                  </a:cubicBezTo>
                  <a:lnTo>
                    <a:pt x="0" y="117422"/>
                  </a:lnTo>
                  <a:cubicBezTo>
                    <a:pt x="0" y="52572"/>
                    <a:pt x="52572" y="0"/>
                    <a:pt x="117422" y="0"/>
                  </a:cubicBezTo>
                  <a:close/>
                </a:path>
              </a:pathLst>
            </a:custGeom>
            <a:solidFill>
              <a:srgbClr val="000000"/>
            </a:solidFill>
            <a:ln>
              <a:noFill/>
            </a:ln>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1" id="21"/>
          <p:cNvSpPr txBox="true"/>
          <p:nvPr/>
        </p:nvSpPr>
        <p:spPr>
          <a:xfrm rot="0">
            <a:off x="7623244" y="2330972"/>
            <a:ext cx="3045321"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6667"/>
                  </a:srgbClr>
                </a:solidFill>
                <a:latin typeface="Raleway"/>
              </a:rPr>
              <a:t>Top Findings</a:t>
            </a:r>
          </a:p>
        </p:txBody>
      </p:sp>
      <p:grpSp>
        <p:nvGrpSpPr>
          <p:cNvPr name="Group 22" id="22"/>
          <p:cNvGrpSpPr/>
          <p:nvPr/>
        </p:nvGrpSpPr>
        <p:grpSpPr>
          <a:xfrm rot="0">
            <a:off x="1028700" y="6437901"/>
            <a:ext cx="16230600" cy="3669600"/>
            <a:chOff x="0" y="0"/>
            <a:chExt cx="4274726" cy="966479"/>
          </a:xfrm>
        </p:grpSpPr>
        <p:sp>
          <p:nvSpPr>
            <p:cNvPr name="Freeform 23" id="23"/>
            <p:cNvSpPr/>
            <p:nvPr/>
          </p:nvSpPr>
          <p:spPr>
            <a:xfrm flipH="false" flipV="false">
              <a:off x="0" y="0"/>
              <a:ext cx="4274726" cy="966479"/>
            </a:xfrm>
            <a:custGeom>
              <a:avLst/>
              <a:gdLst/>
              <a:ahLst/>
              <a:cxnLst/>
              <a:rect r="r" b="b" t="t" l="l"/>
              <a:pathLst>
                <a:path h="966479" w="4274726">
                  <a:moveTo>
                    <a:pt x="24327" y="0"/>
                  </a:moveTo>
                  <a:lnTo>
                    <a:pt x="4250399" y="0"/>
                  </a:lnTo>
                  <a:cubicBezTo>
                    <a:pt x="4263834" y="0"/>
                    <a:pt x="4274726" y="10891"/>
                    <a:pt x="4274726" y="24327"/>
                  </a:cubicBezTo>
                  <a:lnTo>
                    <a:pt x="4274726" y="942152"/>
                  </a:lnTo>
                  <a:cubicBezTo>
                    <a:pt x="4274726" y="948604"/>
                    <a:pt x="4272163" y="954792"/>
                    <a:pt x="4267601" y="959354"/>
                  </a:cubicBezTo>
                  <a:cubicBezTo>
                    <a:pt x="4263039" y="963916"/>
                    <a:pt x="4256851" y="966479"/>
                    <a:pt x="4250399" y="966479"/>
                  </a:cubicBezTo>
                  <a:lnTo>
                    <a:pt x="24327" y="966479"/>
                  </a:lnTo>
                  <a:cubicBezTo>
                    <a:pt x="10891" y="966479"/>
                    <a:pt x="0" y="955588"/>
                    <a:pt x="0" y="942152"/>
                  </a:cubicBezTo>
                  <a:lnTo>
                    <a:pt x="0" y="24327"/>
                  </a:lnTo>
                  <a:cubicBezTo>
                    <a:pt x="0" y="10891"/>
                    <a:pt x="10891" y="0"/>
                    <a:pt x="24327" y="0"/>
                  </a:cubicBezTo>
                  <a:close/>
                </a:path>
              </a:pathLst>
            </a:custGeom>
            <a:solidFill>
              <a:srgbClr val="C84FCA">
                <a:alpha val="26667"/>
              </a:srgbClr>
            </a:soli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nSpc>
                  <a:spcPts val="3499"/>
                </a:lnSpc>
              </a:pPr>
              <a:r>
                <a:rPr lang="en-US" sz="2499">
                  <a:solidFill>
                    <a:srgbClr val="FFFFFF">
                      <a:alpha val="26667"/>
                    </a:srgbClr>
                  </a:solidFill>
                  <a:latin typeface="Raleway"/>
                </a:rPr>
                <a:t>  </a:t>
              </a:r>
              <a:r>
                <a:rPr lang="en-US" sz="2499">
                  <a:solidFill>
                    <a:srgbClr val="FFFFFF">
                      <a:alpha val="26667"/>
                    </a:srgbClr>
                  </a:solidFill>
                  <a:latin typeface="Raleway Bold"/>
                </a:rPr>
                <a:t>Future Researchers: </a:t>
              </a:r>
              <a:r>
                <a:rPr lang="en-US" sz="2499">
                  <a:solidFill>
                    <a:srgbClr val="FFFFFF">
                      <a:alpha val="26667"/>
                    </a:srgbClr>
                  </a:solidFill>
                  <a:latin typeface="Raleway"/>
                </a:rPr>
                <a:t>Gather data on more grape types.</a:t>
              </a:r>
            </a:p>
            <a:p>
              <a:pPr>
                <a:lnSpc>
                  <a:spcPts val="3499"/>
                </a:lnSpc>
              </a:pPr>
            </a:p>
            <a:p>
              <a:pPr>
                <a:lnSpc>
                  <a:spcPts val="3499"/>
                </a:lnSpc>
              </a:pPr>
              <a:r>
                <a:rPr lang="en-US" sz="2499">
                  <a:solidFill>
                    <a:srgbClr val="FFFFFF">
                      <a:alpha val="26667"/>
                    </a:srgbClr>
                  </a:solidFill>
                  <a:latin typeface="Raleway"/>
                </a:rPr>
                <a:t>  </a:t>
              </a:r>
              <a:r>
                <a:rPr lang="en-US" sz="2499">
                  <a:solidFill>
                    <a:srgbClr val="FFFFFF">
                      <a:alpha val="26667"/>
                    </a:srgbClr>
                  </a:solidFill>
                  <a:latin typeface="Raleway Bold"/>
                </a:rPr>
                <a:t>Data Engineers: </a:t>
              </a:r>
              <a:r>
                <a:rPr lang="en-US" sz="2499">
                  <a:solidFill>
                    <a:srgbClr val="FFFFFF">
                      <a:alpha val="26667"/>
                    </a:srgbClr>
                  </a:solidFill>
                  <a:latin typeface="Raleway"/>
                </a:rPr>
                <a:t>Either split the dataset into white and red and create separate models or gather more data on red types of vinho verde to balance the dataframe and provide additional insights.</a:t>
              </a:r>
            </a:p>
            <a:p>
              <a:pPr>
                <a:lnSpc>
                  <a:spcPts val="3499"/>
                </a:lnSpc>
              </a:pPr>
            </a:p>
            <a:p>
              <a:pPr>
                <a:lnSpc>
                  <a:spcPts val="3499"/>
                </a:lnSpc>
              </a:pPr>
              <a:r>
                <a:rPr lang="en-US" sz="2499">
                  <a:solidFill>
                    <a:srgbClr val="FFFFFF">
                      <a:alpha val="26667"/>
                    </a:srgbClr>
                  </a:solidFill>
                  <a:latin typeface="Raleway"/>
                </a:rPr>
                <a:t>  </a:t>
              </a:r>
              <a:r>
                <a:rPr lang="en-US" sz="2499">
                  <a:solidFill>
                    <a:srgbClr val="FFFFFF">
                      <a:alpha val="26667"/>
                    </a:srgbClr>
                  </a:solidFill>
                  <a:latin typeface="Raleway Bold"/>
                </a:rPr>
                <a:t>Data Scientists: </a:t>
              </a:r>
              <a:r>
                <a:rPr lang="en-US" sz="2499">
                  <a:solidFill>
                    <a:srgbClr val="FFFFFF">
                      <a:alpha val="26667"/>
                    </a:srgbClr>
                  </a:solidFill>
                  <a:latin typeface="Raleway"/>
                </a:rPr>
                <a:t>Remove outliers and engineer "acid" and "feel" features using appropriate columns. </a:t>
              </a:r>
            </a:p>
            <a:p>
              <a:pPr>
                <a:lnSpc>
                  <a:spcPts val="3499"/>
                </a:lnSpc>
              </a:pPr>
            </a:p>
            <a:p>
              <a:pPr>
                <a:lnSpc>
                  <a:spcPts val="3499"/>
                </a:lnSpc>
              </a:pPr>
              <a:r>
                <a:rPr lang="en-US" sz="2499">
                  <a:solidFill>
                    <a:srgbClr val="FFFFFF">
                      <a:alpha val="26667"/>
                    </a:srgbClr>
                  </a:solidFill>
                  <a:latin typeface="Raleway"/>
                </a:rPr>
                <a:t>  </a:t>
              </a:r>
              <a:r>
                <a:rPr lang="en-US" sz="2499">
                  <a:solidFill>
                    <a:srgbClr val="FFFFFF">
                      <a:alpha val="26667"/>
                    </a:srgbClr>
                  </a:solidFill>
                  <a:latin typeface="Raleway Bold"/>
                </a:rPr>
                <a:t>Business:</a:t>
              </a:r>
              <a:r>
                <a:rPr lang="en-US" sz="2499">
                  <a:solidFill>
                    <a:srgbClr val="FFFFFF">
                      <a:alpha val="26667"/>
                    </a:srgbClr>
                  </a:solidFill>
                  <a:latin typeface="Raleway"/>
                </a:rPr>
                <a:t> We do not recommend putting the regression models into production.</a:t>
              </a:r>
            </a:p>
          </p:txBody>
        </p:sp>
      </p:grpSp>
      <p:grpSp>
        <p:nvGrpSpPr>
          <p:cNvPr name="Group 25" id="25"/>
          <p:cNvGrpSpPr/>
          <p:nvPr/>
        </p:nvGrpSpPr>
        <p:grpSpPr>
          <a:xfrm rot="0">
            <a:off x="10626317" y="5975491"/>
            <a:ext cx="4587076" cy="941082"/>
            <a:chOff x="0" y="0"/>
            <a:chExt cx="1208119" cy="247857"/>
          </a:xfrm>
        </p:grpSpPr>
        <p:sp>
          <p:nvSpPr>
            <p:cNvPr name="Freeform 26" id="26"/>
            <p:cNvSpPr/>
            <p:nvPr/>
          </p:nvSpPr>
          <p:spPr>
            <a:xfrm flipH="false" flipV="false">
              <a:off x="0" y="0"/>
              <a:ext cx="1208119" cy="247857"/>
            </a:xfrm>
            <a:custGeom>
              <a:avLst/>
              <a:gdLst/>
              <a:ahLst/>
              <a:cxnLst/>
              <a:rect r="r" b="b" t="t" l="l"/>
              <a:pathLst>
                <a:path h="247857" w="1208119">
                  <a:moveTo>
                    <a:pt x="86076" y="0"/>
                  </a:moveTo>
                  <a:lnTo>
                    <a:pt x="1122043" y="0"/>
                  </a:lnTo>
                  <a:cubicBezTo>
                    <a:pt x="1169581" y="0"/>
                    <a:pt x="1208119" y="38538"/>
                    <a:pt x="1208119" y="86076"/>
                  </a:cubicBezTo>
                  <a:lnTo>
                    <a:pt x="1208119" y="161781"/>
                  </a:lnTo>
                  <a:cubicBezTo>
                    <a:pt x="1208119" y="184610"/>
                    <a:pt x="1199050" y="206504"/>
                    <a:pt x="1182908" y="222646"/>
                  </a:cubicBezTo>
                  <a:cubicBezTo>
                    <a:pt x="1166765" y="238788"/>
                    <a:pt x="1144872" y="247857"/>
                    <a:pt x="1122043" y="247857"/>
                  </a:cubicBezTo>
                  <a:lnTo>
                    <a:pt x="86076" y="247857"/>
                  </a:lnTo>
                  <a:cubicBezTo>
                    <a:pt x="38538" y="247857"/>
                    <a:pt x="0" y="209319"/>
                    <a:pt x="0" y="161781"/>
                  </a:cubicBezTo>
                  <a:lnTo>
                    <a:pt x="0" y="86076"/>
                  </a:lnTo>
                  <a:cubicBezTo>
                    <a:pt x="0" y="38538"/>
                    <a:pt x="38538" y="0"/>
                    <a:pt x="86076" y="0"/>
                  </a:cubicBezTo>
                  <a:close/>
                </a:path>
              </a:pathLst>
            </a:custGeom>
            <a:solidFill>
              <a:srgbClr val="000000"/>
            </a:solidFill>
            <a:ln>
              <a:noFill/>
            </a:ln>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8" id="28"/>
          <p:cNvSpPr txBox="true"/>
          <p:nvPr/>
        </p:nvSpPr>
        <p:spPr>
          <a:xfrm rot="0">
            <a:off x="10626317" y="6068207"/>
            <a:ext cx="4587076"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6667"/>
                  </a:srgbClr>
                </a:solidFill>
                <a:latin typeface="Raleway"/>
              </a:rPr>
              <a:t>Recommendation</a:t>
            </a:r>
          </a:p>
        </p:txBody>
      </p:sp>
      <p:grpSp>
        <p:nvGrpSpPr>
          <p:cNvPr name="Group 29" id="29"/>
          <p:cNvGrpSpPr/>
          <p:nvPr/>
        </p:nvGrpSpPr>
        <p:grpSpPr>
          <a:xfrm rot="0">
            <a:off x="15022018" y="2238256"/>
            <a:ext cx="1711476" cy="941082"/>
            <a:chOff x="0" y="0"/>
            <a:chExt cx="450759" cy="247857"/>
          </a:xfrm>
        </p:grpSpPr>
        <p:sp>
          <p:nvSpPr>
            <p:cNvPr name="Freeform 30" id="30"/>
            <p:cNvSpPr/>
            <p:nvPr/>
          </p:nvSpPr>
          <p:spPr>
            <a:xfrm flipH="false" flipV="false">
              <a:off x="0" y="0"/>
              <a:ext cx="450759" cy="247857"/>
            </a:xfrm>
            <a:custGeom>
              <a:avLst/>
              <a:gdLst/>
              <a:ahLst/>
              <a:cxnLst/>
              <a:rect r="r" b="b" t="t" l="l"/>
              <a:pathLst>
                <a:path h="247857" w="450759">
                  <a:moveTo>
                    <a:pt x="123929" y="0"/>
                  </a:moveTo>
                  <a:lnTo>
                    <a:pt x="326831" y="0"/>
                  </a:lnTo>
                  <a:cubicBezTo>
                    <a:pt x="359698" y="0"/>
                    <a:pt x="391220" y="13057"/>
                    <a:pt x="414461" y="36298"/>
                  </a:cubicBezTo>
                  <a:cubicBezTo>
                    <a:pt x="437702" y="59539"/>
                    <a:pt x="450759" y="91061"/>
                    <a:pt x="450759" y="123929"/>
                  </a:cubicBezTo>
                  <a:lnTo>
                    <a:pt x="450759" y="123929"/>
                  </a:lnTo>
                  <a:cubicBezTo>
                    <a:pt x="450759" y="156796"/>
                    <a:pt x="437702" y="188318"/>
                    <a:pt x="414461" y="211559"/>
                  </a:cubicBezTo>
                  <a:cubicBezTo>
                    <a:pt x="391220" y="234800"/>
                    <a:pt x="359698" y="247857"/>
                    <a:pt x="326831"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15322144" y="2330972"/>
            <a:ext cx="1081013"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aleway"/>
              </a:rPr>
              <a:t>Goal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190475" y="-3785273"/>
            <a:ext cx="11326739" cy="108878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829598">
            <a:off x="13158170" y="851138"/>
            <a:ext cx="11326739" cy="10887828"/>
          </a:xfrm>
          <a:prstGeom prst="rect">
            <a:avLst/>
          </a:prstGeom>
        </p:spPr>
      </p:pic>
      <p:grpSp>
        <p:nvGrpSpPr>
          <p:cNvPr name="Group 4" id="4"/>
          <p:cNvGrpSpPr/>
          <p:nvPr/>
        </p:nvGrpSpPr>
        <p:grpSpPr>
          <a:xfrm rot="0">
            <a:off x="29002" y="2708797"/>
            <a:ext cx="4792696" cy="3266694"/>
            <a:chOff x="0" y="0"/>
            <a:chExt cx="1262274" cy="860364"/>
          </a:xfrm>
        </p:grpSpPr>
        <p:sp>
          <p:nvSpPr>
            <p:cNvPr name="Freeform 5" id="5"/>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alpha val="26667"/>
              </a:srgbClr>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alpha val="26667"/>
                    </a:srgbClr>
                  </a:solidFill>
                  <a:latin typeface="Raleway"/>
                </a:rPr>
                <a:t>Using ML techniques we can take the chemicals of wine and predict the finished wine's quality similar to a sommelier</a:t>
              </a:r>
            </a:p>
          </p:txBody>
        </p:sp>
      </p:grpSp>
      <p:grpSp>
        <p:nvGrpSpPr>
          <p:cNvPr name="Group 7" id="7"/>
          <p:cNvGrpSpPr/>
          <p:nvPr/>
        </p:nvGrpSpPr>
        <p:grpSpPr>
          <a:xfrm rot="0">
            <a:off x="6749557" y="2708797"/>
            <a:ext cx="4792696" cy="3266694"/>
            <a:chOff x="0" y="0"/>
            <a:chExt cx="1262274" cy="860364"/>
          </a:xfrm>
        </p:grpSpPr>
        <p:sp>
          <p:nvSpPr>
            <p:cNvPr name="Freeform 8" id="8"/>
            <p:cNvSpPr/>
            <p:nvPr/>
          </p:nvSpPr>
          <p:spPr>
            <a:xfrm flipH="false" flipV="false">
              <a:off x="0" y="0"/>
              <a:ext cx="1262274" cy="860364"/>
            </a:xfrm>
            <a:custGeom>
              <a:avLst/>
              <a:gdLst/>
              <a:ahLst/>
              <a:cxnLst/>
              <a:rect r="r" b="b" t="t" l="l"/>
              <a:pathLst>
                <a:path h="860364" w="1262274">
                  <a:moveTo>
                    <a:pt x="82383" y="0"/>
                  </a:moveTo>
                  <a:lnTo>
                    <a:pt x="1179890" y="0"/>
                  </a:lnTo>
                  <a:cubicBezTo>
                    <a:pt x="1225389" y="0"/>
                    <a:pt x="1262274" y="36884"/>
                    <a:pt x="1262274" y="82383"/>
                  </a:cubicBezTo>
                  <a:lnTo>
                    <a:pt x="1262274" y="777981"/>
                  </a:lnTo>
                  <a:cubicBezTo>
                    <a:pt x="1262274" y="823480"/>
                    <a:pt x="1225389" y="860364"/>
                    <a:pt x="1179890" y="860364"/>
                  </a:cubicBezTo>
                  <a:lnTo>
                    <a:pt x="82383" y="860364"/>
                  </a:lnTo>
                  <a:cubicBezTo>
                    <a:pt x="36884" y="860364"/>
                    <a:pt x="0" y="823480"/>
                    <a:pt x="0" y="777981"/>
                  </a:cubicBezTo>
                  <a:lnTo>
                    <a:pt x="0" y="82383"/>
                  </a:lnTo>
                  <a:cubicBezTo>
                    <a:pt x="0" y="36884"/>
                    <a:pt x="36884" y="0"/>
                    <a:pt x="82383" y="0"/>
                  </a:cubicBezTo>
                  <a:close/>
                </a:path>
              </a:pathLst>
            </a:custGeom>
            <a:solidFill>
              <a:srgbClr val="C84FCA">
                <a:alpha val="26667"/>
              </a:srgbClr>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4200"/>
                </a:lnSpc>
              </a:pPr>
            </a:p>
            <a:p>
              <a:pPr algn="ctr">
                <a:lnSpc>
                  <a:spcPts val="4200"/>
                </a:lnSpc>
              </a:pPr>
              <a:r>
                <a:rPr lang="en-US" sz="3000">
                  <a:solidFill>
                    <a:srgbClr val="FFFFFF">
                      <a:alpha val="26667"/>
                    </a:srgbClr>
                  </a:solidFill>
                  <a:latin typeface="Raleway"/>
                </a:rPr>
                <a:t>Acidity, sodium, and alcohol levels affect quality</a:t>
              </a:r>
            </a:p>
            <a:p>
              <a:pPr algn="ctr">
                <a:lnSpc>
                  <a:spcPts val="4200"/>
                </a:lnSpc>
              </a:pPr>
            </a:p>
            <a:p>
              <a:pPr algn="ctr">
                <a:lnSpc>
                  <a:spcPts val="4200"/>
                </a:lnSpc>
              </a:pPr>
              <a:r>
                <a:rPr lang="en-US" sz="3000">
                  <a:solidFill>
                    <a:srgbClr val="FFFFFF">
                      <a:alpha val="26667"/>
                    </a:srgbClr>
                  </a:solidFill>
                  <a:latin typeface="Raleway"/>
                </a:rPr>
                <a:t>Quality Rating is 3-9</a:t>
              </a:r>
            </a:p>
          </p:txBody>
        </p:sp>
      </p:grpSp>
      <p:grpSp>
        <p:nvGrpSpPr>
          <p:cNvPr name="Group 10" id="10"/>
          <p:cNvGrpSpPr/>
          <p:nvPr/>
        </p:nvGrpSpPr>
        <p:grpSpPr>
          <a:xfrm rot="0">
            <a:off x="13466302" y="2708797"/>
            <a:ext cx="4792696" cy="3086100"/>
            <a:chOff x="0" y="0"/>
            <a:chExt cx="1262274" cy="812800"/>
          </a:xfrm>
        </p:grpSpPr>
        <p:sp>
          <p:nvSpPr>
            <p:cNvPr name="Freeform 11" id="11"/>
            <p:cNvSpPr/>
            <p:nvPr/>
          </p:nvSpPr>
          <p:spPr>
            <a:xfrm flipH="false" flipV="false">
              <a:off x="0" y="0"/>
              <a:ext cx="1262274" cy="812800"/>
            </a:xfrm>
            <a:custGeom>
              <a:avLst/>
              <a:gdLst/>
              <a:ahLst/>
              <a:cxnLst/>
              <a:rect r="r" b="b" t="t" l="l"/>
              <a:pathLst>
                <a:path h="812800" w="1262274">
                  <a:moveTo>
                    <a:pt x="82383" y="0"/>
                  </a:moveTo>
                  <a:lnTo>
                    <a:pt x="1179890" y="0"/>
                  </a:lnTo>
                  <a:cubicBezTo>
                    <a:pt x="1225389" y="0"/>
                    <a:pt x="1262274" y="36884"/>
                    <a:pt x="1262274" y="82383"/>
                  </a:cubicBezTo>
                  <a:lnTo>
                    <a:pt x="1262274" y="730417"/>
                  </a:lnTo>
                  <a:cubicBezTo>
                    <a:pt x="1262274" y="775916"/>
                    <a:pt x="1225389" y="812800"/>
                    <a:pt x="1179890" y="812800"/>
                  </a:cubicBezTo>
                  <a:lnTo>
                    <a:pt x="82383" y="812800"/>
                  </a:lnTo>
                  <a:cubicBezTo>
                    <a:pt x="36884" y="812800"/>
                    <a:pt x="0" y="775916"/>
                    <a:pt x="0" y="730417"/>
                  </a:cubicBezTo>
                  <a:lnTo>
                    <a:pt x="0" y="82383"/>
                  </a:lnTo>
                  <a:cubicBezTo>
                    <a:pt x="0" y="36884"/>
                    <a:pt x="36884" y="0"/>
                    <a:pt x="82383" y="0"/>
                  </a:cubicBezTo>
                  <a:close/>
                </a:path>
              </a:pathLst>
            </a:custGeom>
            <a:solidFill>
              <a:srgbClr val="C84FCA">
                <a:alpha val="26667"/>
              </a:srgbClr>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alpha val="26667"/>
                    </a:srgbClr>
                  </a:solidFill>
                  <a:latin typeface="Raleway"/>
                </a:rPr>
                <a:t>Predict the Quality of Vinho Verde Wine</a:t>
              </a:r>
            </a:p>
          </p:txBody>
        </p:sp>
      </p:grpSp>
      <p:grpSp>
        <p:nvGrpSpPr>
          <p:cNvPr name="Group 13" id="13"/>
          <p:cNvGrpSpPr/>
          <p:nvPr/>
        </p:nvGrpSpPr>
        <p:grpSpPr>
          <a:xfrm rot="0">
            <a:off x="1388343" y="2238256"/>
            <a:ext cx="2074014" cy="941082"/>
            <a:chOff x="0" y="0"/>
            <a:chExt cx="546242" cy="247857"/>
          </a:xfrm>
        </p:grpSpPr>
        <p:sp>
          <p:nvSpPr>
            <p:cNvPr name="Freeform 14" id="14"/>
            <p:cNvSpPr/>
            <p:nvPr/>
          </p:nvSpPr>
          <p:spPr>
            <a:xfrm flipH="false" flipV="false">
              <a:off x="0" y="0"/>
              <a:ext cx="546242" cy="247857"/>
            </a:xfrm>
            <a:custGeom>
              <a:avLst/>
              <a:gdLst/>
              <a:ahLst/>
              <a:cxnLst/>
              <a:rect r="r" b="b" t="t" l="l"/>
              <a:pathLst>
                <a:path h="247857" w="546242">
                  <a:moveTo>
                    <a:pt x="123929" y="0"/>
                  </a:moveTo>
                  <a:lnTo>
                    <a:pt x="422314" y="0"/>
                  </a:lnTo>
                  <a:cubicBezTo>
                    <a:pt x="455182" y="0"/>
                    <a:pt x="486703" y="13057"/>
                    <a:pt x="509945" y="36298"/>
                  </a:cubicBezTo>
                  <a:cubicBezTo>
                    <a:pt x="533186" y="59539"/>
                    <a:pt x="546242" y="91061"/>
                    <a:pt x="546242" y="123929"/>
                  </a:cubicBezTo>
                  <a:lnTo>
                    <a:pt x="546242" y="123929"/>
                  </a:lnTo>
                  <a:cubicBezTo>
                    <a:pt x="546242" y="156796"/>
                    <a:pt x="533186" y="188318"/>
                    <a:pt x="509945" y="211559"/>
                  </a:cubicBezTo>
                  <a:cubicBezTo>
                    <a:pt x="486703" y="234800"/>
                    <a:pt x="455182" y="247857"/>
                    <a:pt x="422314"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3074607" y="929978"/>
            <a:ext cx="12138786" cy="1149350"/>
          </a:xfrm>
          <a:prstGeom prst="rect">
            <a:avLst/>
          </a:prstGeom>
        </p:spPr>
        <p:txBody>
          <a:bodyPr anchor="t" rtlCol="false" tIns="0" lIns="0" bIns="0" rIns="0">
            <a:spAutoFit/>
          </a:bodyPr>
          <a:lstStyle/>
          <a:p>
            <a:pPr algn="l" marL="0" indent="0" lvl="0">
              <a:lnSpc>
                <a:spcPts val="10000"/>
              </a:lnSpc>
              <a:spcBef>
                <a:spcPct val="0"/>
              </a:spcBef>
            </a:pPr>
            <a:r>
              <a:rPr lang="en-US" sz="5000">
                <a:solidFill>
                  <a:srgbClr val="FFFFFF"/>
                </a:solidFill>
                <a:latin typeface="Safira March"/>
              </a:rPr>
              <a:t>EXECUTIVE SUMMARY</a:t>
            </a:r>
          </a:p>
        </p:txBody>
      </p:sp>
      <p:sp>
        <p:nvSpPr>
          <p:cNvPr name="TextBox 17" id="17"/>
          <p:cNvSpPr txBox="true"/>
          <p:nvPr/>
        </p:nvSpPr>
        <p:spPr>
          <a:xfrm rot="0">
            <a:off x="1470617" y="2330972"/>
            <a:ext cx="1909465"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6667"/>
                  </a:srgbClr>
                </a:solidFill>
                <a:latin typeface="Raleway"/>
              </a:rPr>
              <a:t>Big Idea</a:t>
            </a:r>
          </a:p>
        </p:txBody>
      </p:sp>
      <p:grpSp>
        <p:nvGrpSpPr>
          <p:cNvPr name="Group 18" id="18"/>
          <p:cNvGrpSpPr/>
          <p:nvPr/>
        </p:nvGrpSpPr>
        <p:grpSpPr>
          <a:xfrm rot="0">
            <a:off x="7441975" y="2238256"/>
            <a:ext cx="3362542" cy="941082"/>
            <a:chOff x="0" y="0"/>
            <a:chExt cx="885608" cy="247857"/>
          </a:xfrm>
        </p:grpSpPr>
        <p:sp>
          <p:nvSpPr>
            <p:cNvPr name="Freeform 19" id="19"/>
            <p:cNvSpPr/>
            <p:nvPr/>
          </p:nvSpPr>
          <p:spPr>
            <a:xfrm flipH="false" flipV="false">
              <a:off x="0" y="0"/>
              <a:ext cx="885608" cy="247857"/>
            </a:xfrm>
            <a:custGeom>
              <a:avLst/>
              <a:gdLst/>
              <a:ahLst/>
              <a:cxnLst/>
              <a:rect r="r" b="b" t="t" l="l"/>
              <a:pathLst>
                <a:path h="247857" w="885608">
                  <a:moveTo>
                    <a:pt x="117422" y="0"/>
                  </a:moveTo>
                  <a:lnTo>
                    <a:pt x="768185" y="0"/>
                  </a:lnTo>
                  <a:cubicBezTo>
                    <a:pt x="833036" y="0"/>
                    <a:pt x="885608" y="52572"/>
                    <a:pt x="885608" y="117422"/>
                  </a:cubicBezTo>
                  <a:lnTo>
                    <a:pt x="885608" y="130435"/>
                  </a:lnTo>
                  <a:cubicBezTo>
                    <a:pt x="885608" y="195285"/>
                    <a:pt x="833036" y="247857"/>
                    <a:pt x="768185" y="247857"/>
                  </a:cubicBezTo>
                  <a:lnTo>
                    <a:pt x="117422" y="247857"/>
                  </a:lnTo>
                  <a:cubicBezTo>
                    <a:pt x="52572" y="247857"/>
                    <a:pt x="0" y="195285"/>
                    <a:pt x="0" y="130435"/>
                  </a:cubicBezTo>
                  <a:lnTo>
                    <a:pt x="0" y="117422"/>
                  </a:lnTo>
                  <a:cubicBezTo>
                    <a:pt x="0" y="52572"/>
                    <a:pt x="52572" y="0"/>
                    <a:pt x="117422" y="0"/>
                  </a:cubicBezTo>
                  <a:close/>
                </a:path>
              </a:pathLst>
            </a:custGeom>
            <a:solidFill>
              <a:srgbClr val="000000"/>
            </a:solidFill>
            <a:ln>
              <a:noFill/>
            </a:ln>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1" id="21"/>
          <p:cNvSpPr txBox="true"/>
          <p:nvPr/>
        </p:nvSpPr>
        <p:spPr>
          <a:xfrm rot="0">
            <a:off x="7623244" y="2330972"/>
            <a:ext cx="3045321"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6667"/>
                  </a:srgbClr>
                </a:solidFill>
                <a:latin typeface="Raleway"/>
              </a:rPr>
              <a:t>Top Findings</a:t>
            </a:r>
          </a:p>
        </p:txBody>
      </p:sp>
      <p:grpSp>
        <p:nvGrpSpPr>
          <p:cNvPr name="Group 22" id="22"/>
          <p:cNvGrpSpPr/>
          <p:nvPr/>
        </p:nvGrpSpPr>
        <p:grpSpPr>
          <a:xfrm rot="0">
            <a:off x="1028700" y="6437901"/>
            <a:ext cx="16230600" cy="3669600"/>
            <a:chOff x="0" y="0"/>
            <a:chExt cx="4274726" cy="966479"/>
          </a:xfrm>
        </p:grpSpPr>
        <p:sp>
          <p:nvSpPr>
            <p:cNvPr name="Freeform 23" id="23"/>
            <p:cNvSpPr/>
            <p:nvPr/>
          </p:nvSpPr>
          <p:spPr>
            <a:xfrm flipH="false" flipV="false">
              <a:off x="0" y="0"/>
              <a:ext cx="4274726" cy="966479"/>
            </a:xfrm>
            <a:custGeom>
              <a:avLst/>
              <a:gdLst/>
              <a:ahLst/>
              <a:cxnLst/>
              <a:rect r="r" b="b" t="t" l="l"/>
              <a:pathLst>
                <a:path h="966479" w="4274726">
                  <a:moveTo>
                    <a:pt x="24327" y="0"/>
                  </a:moveTo>
                  <a:lnTo>
                    <a:pt x="4250399" y="0"/>
                  </a:lnTo>
                  <a:cubicBezTo>
                    <a:pt x="4263834" y="0"/>
                    <a:pt x="4274726" y="10891"/>
                    <a:pt x="4274726" y="24327"/>
                  </a:cubicBezTo>
                  <a:lnTo>
                    <a:pt x="4274726" y="942152"/>
                  </a:lnTo>
                  <a:cubicBezTo>
                    <a:pt x="4274726" y="948604"/>
                    <a:pt x="4272163" y="954792"/>
                    <a:pt x="4267601" y="959354"/>
                  </a:cubicBezTo>
                  <a:cubicBezTo>
                    <a:pt x="4263039" y="963916"/>
                    <a:pt x="4256851" y="966479"/>
                    <a:pt x="4250399" y="966479"/>
                  </a:cubicBezTo>
                  <a:lnTo>
                    <a:pt x="24327" y="966479"/>
                  </a:lnTo>
                  <a:cubicBezTo>
                    <a:pt x="10891" y="966479"/>
                    <a:pt x="0" y="955588"/>
                    <a:pt x="0" y="942152"/>
                  </a:cubicBezTo>
                  <a:lnTo>
                    <a:pt x="0" y="24327"/>
                  </a:lnTo>
                  <a:cubicBezTo>
                    <a:pt x="0" y="10891"/>
                    <a:pt x="10891" y="0"/>
                    <a:pt x="24327" y="0"/>
                  </a:cubicBezTo>
                  <a:close/>
                </a:path>
              </a:pathLst>
            </a:custGeom>
            <a:solidFill>
              <a:srgbClr val="C84FCA"/>
            </a:soli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nSpc>
                  <a:spcPts val="3499"/>
                </a:lnSpc>
              </a:pPr>
              <a:r>
                <a:rPr lang="en-US" sz="2499">
                  <a:solidFill>
                    <a:srgbClr val="FFFFFF"/>
                  </a:solidFill>
                  <a:latin typeface="Raleway"/>
                </a:rPr>
                <a:t>  </a:t>
              </a:r>
              <a:r>
                <a:rPr lang="en-US" sz="2499">
                  <a:solidFill>
                    <a:srgbClr val="FFFFFF"/>
                  </a:solidFill>
                  <a:latin typeface="Raleway Bold"/>
                </a:rPr>
                <a:t>Future Researchers: </a:t>
              </a:r>
              <a:r>
                <a:rPr lang="en-US" sz="2499">
                  <a:solidFill>
                    <a:srgbClr val="FFFFFF"/>
                  </a:solidFill>
                  <a:latin typeface="Raleway"/>
                </a:rPr>
                <a:t>Gather data on more grape types.</a:t>
              </a:r>
            </a:p>
            <a:p>
              <a:pPr>
                <a:lnSpc>
                  <a:spcPts val="3499"/>
                </a:lnSpc>
              </a:pPr>
            </a:p>
            <a:p>
              <a:pPr>
                <a:lnSpc>
                  <a:spcPts val="3499"/>
                </a:lnSpc>
              </a:pPr>
              <a:r>
                <a:rPr lang="en-US" sz="2499">
                  <a:solidFill>
                    <a:srgbClr val="FFFFFF"/>
                  </a:solidFill>
                  <a:latin typeface="Raleway"/>
                </a:rPr>
                <a:t>  </a:t>
              </a:r>
              <a:r>
                <a:rPr lang="en-US" sz="2499">
                  <a:solidFill>
                    <a:srgbClr val="FFFFFF"/>
                  </a:solidFill>
                  <a:latin typeface="Raleway Bold"/>
                </a:rPr>
                <a:t>Data Engineers: </a:t>
              </a:r>
              <a:r>
                <a:rPr lang="en-US" sz="2499">
                  <a:solidFill>
                    <a:srgbClr val="FFFFFF"/>
                  </a:solidFill>
                  <a:latin typeface="Raleway"/>
                </a:rPr>
                <a:t>Either split the dataset into white and red and create separate models or gather more data.                  on red types of vinho verde to balance the dataframe and provide additional insights.</a:t>
              </a:r>
            </a:p>
            <a:p>
              <a:pPr>
                <a:lnSpc>
                  <a:spcPts val="3499"/>
                </a:lnSpc>
              </a:pPr>
            </a:p>
            <a:p>
              <a:pPr>
                <a:lnSpc>
                  <a:spcPts val="3499"/>
                </a:lnSpc>
              </a:pPr>
              <a:r>
                <a:rPr lang="en-US" sz="2499">
                  <a:solidFill>
                    <a:srgbClr val="FFFFFF"/>
                  </a:solidFill>
                  <a:latin typeface="Raleway"/>
                </a:rPr>
                <a:t>  </a:t>
              </a:r>
              <a:r>
                <a:rPr lang="en-US" sz="2499">
                  <a:solidFill>
                    <a:srgbClr val="FFFFFF"/>
                  </a:solidFill>
                  <a:latin typeface="Raleway Bold"/>
                </a:rPr>
                <a:t>Data Scientists: </a:t>
              </a:r>
              <a:r>
                <a:rPr lang="en-US" sz="2499">
                  <a:solidFill>
                    <a:srgbClr val="FFFFFF"/>
                  </a:solidFill>
                  <a:latin typeface="Raleway"/>
                </a:rPr>
                <a:t>Remove outliers and engineer "acid" and "feel" features using appropriate columns. </a:t>
              </a:r>
            </a:p>
            <a:p>
              <a:pPr>
                <a:lnSpc>
                  <a:spcPts val="3499"/>
                </a:lnSpc>
              </a:pPr>
            </a:p>
            <a:p>
              <a:pPr>
                <a:lnSpc>
                  <a:spcPts val="3499"/>
                </a:lnSpc>
              </a:pPr>
              <a:r>
                <a:rPr lang="en-US" sz="2499">
                  <a:solidFill>
                    <a:srgbClr val="FFFFFF"/>
                  </a:solidFill>
                  <a:latin typeface="Raleway"/>
                </a:rPr>
                <a:t>  </a:t>
              </a:r>
              <a:r>
                <a:rPr lang="en-US" sz="2499">
                  <a:solidFill>
                    <a:srgbClr val="FFFFFF"/>
                  </a:solidFill>
                  <a:latin typeface="Raleway Bold"/>
                </a:rPr>
                <a:t>Business:</a:t>
              </a:r>
              <a:r>
                <a:rPr lang="en-US" sz="2499">
                  <a:solidFill>
                    <a:srgbClr val="FFFFFF"/>
                  </a:solidFill>
                  <a:latin typeface="Raleway"/>
                </a:rPr>
                <a:t> We do not recommend putting the regression models into production.</a:t>
              </a:r>
            </a:p>
          </p:txBody>
        </p:sp>
      </p:grpSp>
      <p:grpSp>
        <p:nvGrpSpPr>
          <p:cNvPr name="Group 25" id="25"/>
          <p:cNvGrpSpPr/>
          <p:nvPr/>
        </p:nvGrpSpPr>
        <p:grpSpPr>
          <a:xfrm rot="0">
            <a:off x="10626317" y="5975491"/>
            <a:ext cx="4587076" cy="941082"/>
            <a:chOff x="0" y="0"/>
            <a:chExt cx="1208119" cy="247857"/>
          </a:xfrm>
        </p:grpSpPr>
        <p:sp>
          <p:nvSpPr>
            <p:cNvPr name="Freeform 26" id="26"/>
            <p:cNvSpPr/>
            <p:nvPr/>
          </p:nvSpPr>
          <p:spPr>
            <a:xfrm flipH="false" flipV="false">
              <a:off x="0" y="0"/>
              <a:ext cx="1208119" cy="247857"/>
            </a:xfrm>
            <a:custGeom>
              <a:avLst/>
              <a:gdLst/>
              <a:ahLst/>
              <a:cxnLst/>
              <a:rect r="r" b="b" t="t" l="l"/>
              <a:pathLst>
                <a:path h="247857" w="1208119">
                  <a:moveTo>
                    <a:pt x="86076" y="0"/>
                  </a:moveTo>
                  <a:lnTo>
                    <a:pt x="1122043" y="0"/>
                  </a:lnTo>
                  <a:cubicBezTo>
                    <a:pt x="1169581" y="0"/>
                    <a:pt x="1208119" y="38538"/>
                    <a:pt x="1208119" y="86076"/>
                  </a:cubicBezTo>
                  <a:lnTo>
                    <a:pt x="1208119" y="161781"/>
                  </a:lnTo>
                  <a:cubicBezTo>
                    <a:pt x="1208119" y="184610"/>
                    <a:pt x="1199050" y="206504"/>
                    <a:pt x="1182908" y="222646"/>
                  </a:cubicBezTo>
                  <a:cubicBezTo>
                    <a:pt x="1166765" y="238788"/>
                    <a:pt x="1144872" y="247857"/>
                    <a:pt x="1122043" y="247857"/>
                  </a:cubicBezTo>
                  <a:lnTo>
                    <a:pt x="86076" y="247857"/>
                  </a:lnTo>
                  <a:cubicBezTo>
                    <a:pt x="38538" y="247857"/>
                    <a:pt x="0" y="209319"/>
                    <a:pt x="0" y="161781"/>
                  </a:cubicBezTo>
                  <a:lnTo>
                    <a:pt x="0" y="86076"/>
                  </a:lnTo>
                  <a:cubicBezTo>
                    <a:pt x="0" y="38538"/>
                    <a:pt x="38538" y="0"/>
                    <a:pt x="86076" y="0"/>
                  </a:cubicBezTo>
                  <a:close/>
                </a:path>
              </a:pathLst>
            </a:custGeom>
            <a:solidFill>
              <a:srgbClr val="000000"/>
            </a:solidFill>
            <a:ln>
              <a:noFill/>
            </a:ln>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marL="0" indent="0" lvl="0">
                <a:lnSpc>
                  <a:spcPts val="2940"/>
                </a:lnSpc>
                <a:spcBef>
                  <a:spcPct val="0"/>
                </a:spcBef>
              </a:pPr>
            </a:p>
          </p:txBody>
        </p:sp>
      </p:grpSp>
      <p:sp>
        <p:nvSpPr>
          <p:cNvPr name="TextBox 28" id="28"/>
          <p:cNvSpPr txBox="true"/>
          <p:nvPr/>
        </p:nvSpPr>
        <p:spPr>
          <a:xfrm rot="0">
            <a:off x="10626317" y="6068207"/>
            <a:ext cx="4587076"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aleway"/>
              </a:rPr>
              <a:t>Recommendation</a:t>
            </a:r>
          </a:p>
        </p:txBody>
      </p:sp>
      <p:grpSp>
        <p:nvGrpSpPr>
          <p:cNvPr name="Group 29" id="29"/>
          <p:cNvGrpSpPr/>
          <p:nvPr/>
        </p:nvGrpSpPr>
        <p:grpSpPr>
          <a:xfrm rot="0">
            <a:off x="15022018" y="2238256"/>
            <a:ext cx="1711476" cy="941082"/>
            <a:chOff x="0" y="0"/>
            <a:chExt cx="450759" cy="247857"/>
          </a:xfrm>
        </p:grpSpPr>
        <p:sp>
          <p:nvSpPr>
            <p:cNvPr name="Freeform 30" id="30"/>
            <p:cNvSpPr/>
            <p:nvPr/>
          </p:nvSpPr>
          <p:spPr>
            <a:xfrm flipH="false" flipV="false">
              <a:off x="0" y="0"/>
              <a:ext cx="450759" cy="247857"/>
            </a:xfrm>
            <a:custGeom>
              <a:avLst/>
              <a:gdLst/>
              <a:ahLst/>
              <a:cxnLst/>
              <a:rect r="r" b="b" t="t" l="l"/>
              <a:pathLst>
                <a:path h="247857" w="450759">
                  <a:moveTo>
                    <a:pt x="123929" y="0"/>
                  </a:moveTo>
                  <a:lnTo>
                    <a:pt x="326831" y="0"/>
                  </a:lnTo>
                  <a:cubicBezTo>
                    <a:pt x="359698" y="0"/>
                    <a:pt x="391220" y="13057"/>
                    <a:pt x="414461" y="36298"/>
                  </a:cubicBezTo>
                  <a:cubicBezTo>
                    <a:pt x="437702" y="59539"/>
                    <a:pt x="450759" y="91061"/>
                    <a:pt x="450759" y="123929"/>
                  </a:cubicBezTo>
                  <a:lnTo>
                    <a:pt x="450759" y="123929"/>
                  </a:lnTo>
                  <a:cubicBezTo>
                    <a:pt x="450759" y="156796"/>
                    <a:pt x="437702" y="188318"/>
                    <a:pt x="414461" y="211559"/>
                  </a:cubicBezTo>
                  <a:cubicBezTo>
                    <a:pt x="391220" y="234800"/>
                    <a:pt x="359698" y="247857"/>
                    <a:pt x="326831" y="247857"/>
                  </a:cubicBezTo>
                  <a:lnTo>
                    <a:pt x="123929" y="247857"/>
                  </a:lnTo>
                  <a:cubicBezTo>
                    <a:pt x="91061" y="247857"/>
                    <a:pt x="59539" y="234800"/>
                    <a:pt x="36298" y="211559"/>
                  </a:cubicBezTo>
                  <a:cubicBezTo>
                    <a:pt x="13057" y="188318"/>
                    <a:pt x="0" y="156796"/>
                    <a:pt x="0" y="123929"/>
                  </a:cubicBezTo>
                  <a:lnTo>
                    <a:pt x="0" y="123929"/>
                  </a:lnTo>
                  <a:cubicBezTo>
                    <a:pt x="0" y="91061"/>
                    <a:pt x="13057" y="59539"/>
                    <a:pt x="36298" y="36298"/>
                  </a:cubicBezTo>
                  <a:cubicBezTo>
                    <a:pt x="59539" y="13057"/>
                    <a:pt x="91061" y="0"/>
                    <a:pt x="123929" y="0"/>
                  </a:cubicBezTo>
                  <a:close/>
                </a:path>
              </a:pathLst>
            </a:custGeom>
            <a:solidFill>
              <a:srgbClr val="000000"/>
            </a:soli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15322144" y="2330972"/>
            <a:ext cx="1081013"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alpha val="26667"/>
                  </a:srgbClr>
                </a:solidFill>
                <a:latin typeface="Raleway"/>
              </a:rPr>
              <a:t>Goal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1279443">
            <a:off x="10583232" y="1851823"/>
            <a:ext cx="14282161" cy="14610906"/>
          </a:xfrm>
          <a:prstGeom prst="rect">
            <a:avLst/>
          </a:prstGeom>
        </p:spPr>
      </p:pic>
      <p:sp>
        <p:nvSpPr>
          <p:cNvPr name="TextBox 3" id="3"/>
          <p:cNvSpPr txBox="true"/>
          <p:nvPr/>
        </p:nvSpPr>
        <p:spPr>
          <a:xfrm rot="0">
            <a:off x="1757152" y="2879030"/>
            <a:ext cx="14773695" cy="5573395"/>
          </a:xfrm>
          <a:prstGeom prst="rect">
            <a:avLst/>
          </a:prstGeom>
        </p:spPr>
        <p:txBody>
          <a:bodyPr anchor="t" rtlCol="false" tIns="0" lIns="0" bIns="0" rIns="0">
            <a:spAutoFit/>
          </a:bodyPr>
          <a:lstStyle/>
          <a:p>
            <a:pPr marL="604519" indent="-302260" lvl="1">
              <a:lnSpc>
                <a:spcPts val="5599"/>
              </a:lnSpc>
              <a:buFont typeface="Arial"/>
              <a:buChar char="•"/>
            </a:pPr>
            <a:r>
              <a:rPr lang="en-US" sz="2799">
                <a:solidFill>
                  <a:srgbClr val="FFFFFF"/>
                </a:solidFill>
                <a:latin typeface="Raleway"/>
              </a:rPr>
              <a:t>Acidity, sodium, and alcohol affect quality</a:t>
            </a:r>
          </a:p>
          <a:p>
            <a:pPr marL="604519" indent="-302260" lvl="1">
              <a:lnSpc>
                <a:spcPts val="5599"/>
              </a:lnSpc>
              <a:buFont typeface="Arial"/>
              <a:buChar char="•"/>
            </a:pPr>
            <a:r>
              <a:rPr lang="en-US" sz="2799">
                <a:solidFill>
                  <a:srgbClr val="FFFFFF"/>
                </a:solidFill>
                <a:latin typeface="Raleway"/>
              </a:rPr>
              <a:t>White wine results in a much wider range of residual sugars</a:t>
            </a:r>
          </a:p>
          <a:p>
            <a:pPr marL="604519" indent="-302260" lvl="1">
              <a:lnSpc>
                <a:spcPts val="5599"/>
              </a:lnSpc>
              <a:buFont typeface="Arial"/>
              <a:buChar char="•"/>
            </a:pPr>
            <a:r>
              <a:rPr lang="en-US" sz="2799">
                <a:solidFill>
                  <a:srgbClr val="FFFFFF"/>
                </a:solidFill>
                <a:latin typeface="Raleway"/>
              </a:rPr>
              <a:t>Type has a 75/25 p</a:t>
            </a:r>
            <a:r>
              <a:rPr lang="en-US" sz="2799">
                <a:solidFill>
                  <a:srgbClr val="FFFFFF"/>
                </a:solidFill>
                <a:latin typeface="Raleway"/>
              </a:rPr>
              <a:t>e</a:t>
            </a:r>
            <a:r>
              <a:rPr lang="en-US" sz="2799">
                <a:solidFill>
                  <a:srgbClr val="FFFFFF"/>
                </a:solidFill>
                <a:latin typeface="Raleway"/>
              </a:rPr>
              <a:t>rc</a:t>
            </a:r>
            <a:r>
              <a:rPr lang="en-US" sz="2799">
                <a:solidFill>
                  <a:srgbClr val="FFFFFF"/>
                </a:solidFill>
                <a:latin typeface="Raleway"/>
              </a:rPr>
              <a:t>e</a:t>
            </a:r>
            <a:r>
              <a:rPr lang="en-US" sz="2799">
                <a:solidFill>
                  <a:srgbClr val="FFFFFF"/>
                </a:solidFill>
                <a:latin typeface="Raleway"/>
              </a:rPr>
              <a:t>n</a:t>
            </a:r>
            <a:r>
              <a:rPr lang="en-US" sz="2799">
                <a:solidFill>
                  <a:srgbClr val="FFFFFF"/>
                </a:solidFill>
                <a:latin typeface="Raleway"/>
              </a:rPr>
              <a:t>t</a:t>
            </a:r>
            <a:r>
              <a:rPr lang="en-US" sz="2799">
                <a:solidFill>
                  <a:srgbClr val="FFFFFF"/>
                </a:solidFill>
                <a:latin typeface="Raleway"/>
              </a:rPr>
              <a:t> propo</a:t>
            </a:r>
            <a:r>
              <a:rPr lang="en-US" sz="2799">
                <a:solidFill>
                  <a:srgbClr val="FFFFFF"/>
                </a:solidFill>
                <a:latin typeface="Raleway"/>
              </a:rPr>
              <a:t>r</a:t>
            </a:r>
            <a:r>
              <a:rPr lang="en-US" sz="2799">
                <a:solidFill>
                  <a:srgbClr val="FFFFFF"/>
                </a:solidFill>
                <a:latin typeface="Raleway"/>
              </a:rPr>
              <a:t>tion</a:t>
            </a:r>
          </a:p>
          <a:p>
            <a:pPr marL="1209039" indent="-403013" lvl="2">
              <a:lnSpc>
                <a:spcPts val="5599"/>
              </a:lnSpc>
              <a:buFont typeface="Arial"/>
              <a:buChar char="⚬"/>
            </a:pPr>
            <a:r>
              <a:rPr lang="en-US" sz="2799">
                <a:solidFill>
                  <a:srgbClr val="FFFFFF"/>
                </a:solidFill>
                <a:latin typeface="Raleway"/>
              </a:rPr>
              <a:t>Wh</a:t>
            </a:r>
            <a:r>
              <a:rPr lang="en-US" sz="2799">
                <a:solidFill>
                  <a:srgbClr val="FFFFFF"/>
                </a:solidFill>
                <a:latin typeface="Raleway"/>
              </a:rPr>
              <a:t>ite = 75%</a:t>
            </a:r>
          </a:p>
          <a:p>
            <a:pPr marL="1209039" indent="-403013" lvl="2">
              <a:lnSpc>
                <a:spcPts val="5599"/>
              </a:lnSpc>
              <a:buFont typeface="Arial"/>
              <a:buChar char="⚬"/>
            </a:pPr>
            <a:r>
              <a:rPr lang="en-US" sz="2799">
                <a:solidFill>
                  <a:srgbClr val="FFFFFF"/>
                </a:solidFill>
                <a:latin typeface="Raleway"/>
              </a:rPr>
              <a:t>R</a:t>
            </a:r>
            <a:r>
              <a:rPr lang="en-US" sz="2799">
                <a:solidFill>
                  <a:srgbClr val="FFFFFF"/>
                </a:solidFill>
                <a:latin typeface="Raleway"/>
              </a:rPr>
              <a:t>ed = 25%</a:t>
            </a:r>
          </a:p>
          <a:p>
            <a:pPr marL="604519" indent="-302260" lvl="1">
              <a:lnSpc>
                <a:spcPts val="5599"/>
              </a:lnSpc>
              <a:buFont typeface="Arial"/>
              <a:buChar char="•"/>
            </a:pPr>
            <a:r>
              <a:rPr lang="en-US" sz="2799">
                <a:solidFill>
                  <a:srgbClr val="FFFFFF"/>
                </a:solidFill>
                <a:latin typeface="Raleway"/>
              </a:rPr>
              <a:t>pH typical range 0-14</a:t>
            </a:r>
          </a:p>
          <a:p>
            <a:pPr marL="1209039" indent="-403013" lvl="2">
              <a:lnSpc>
                <a:spcPts val="5599"/>
              </a:lnSpc>
              <a:buFont typeface="Arial"/>
              <a:buChar char="⚬"/>
            </a:pPr>
            <a:r>
              <a:rPr lang="en-US" sz="2799">
                <a:solidFill>
                  <a:srgbClr val="FFFFFF"/>
                </a:solidFill>
                <a:latin typeface="Raleway"/>
              </a:rPr>
              <a:t>wine range 2.7 - 4</a:t>
            </a:r>
          </a:p>
          <a:p>
            <a:pPr algn="l" marL="604519" indent="-302260" lvl="1">
              <a:lnSpc>
                <a:spcPts val="5599"/>
              </a:lnSpc>
              <a:spcBef>
                <a:spcPct val="0"/>
              </a:spcBef>
              <a:buFont typeface="Arial"/>
              <a:buChar char="•"/>
            </a:pPr>
            <a:r>
              <a:rPr lang="en-US" sz="2799">
                <a:solidFill>
                  <a:srgbClr val="FFFFFF"/>
                </a:solidFill>
                <a:latin typeface="Raleway"/>
              </a:rPr>
              <a:t>Quality Rating is 3-9</a:t>
            </a:r>
          </a:p>
        </p:txBody>
      </p:sp>
      <p:sp>
        <p:nvSpPr>
          <p:cNvPr name="TextBox 4" id="4"/>
          <p:cNvSpPr txBox="true"/>
          <p:nvPr/>
        </p:nvSpPr>
        <p:spPr>
          <a:xfrm rot="0">
            <a:off x="1028700" y="786491"/>
            <a:ext cx="14773695" cy="1334769"/>
          </a:xfrm>
          <a:prstGeom prst="rect">
            <a:avLst/>
          </a:prstGeom>
        </p:spPr>
        <p:txBody>
          <a:bodyPr anchor="t" rtlCol="false" tIns="0" lIns="0" bIns="0" rIns="0">
            <a:spAutoFit/>
          </a:bodyPr>
          <a:lstStyle/>
          <a:p>
            <a:pPr marL="0" indent="0" lvl="0">
              <a:lnSpc>
                <a:spcPts val="11600"/>
              </a:lnSpc>
            </a:pPr>
            <a:r>
              <a:rPr lang="en-US" sz="5800">
                <a:solidFill>
                  <a:srgbClr val="FFFFFF"/>
                </a:solidFill>
                <a:latin typeface="Safira March"/>
              </a:rPr>
              <a:t>EXPLORATION FINDINGS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DAFj8kkY6bU</dc:identifier>
  <dcterms:modified xsi:type="dcterms:W3CDTF">2011-08-01T06:04:30Z</dcterms:modified>
  <cp:revision>1</cp:revision>
  <dc:title>sommelier sciencers</dc:title>
</cp:coreProperties>
</file>